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29"/>
  </p:notesMasterIdLst>
  <p:handoutMasterIdLst>
    <p:handoutMasterId r:id="rId30"/>
  </p:handoutMasterIdLst>
  <p:sldIdLst>
    <p:sldId id="321" r:id="rId2"/>
    <p:sldId id="326" r:id="rId3"/>
    <p:sldId id="327" r:id="rId4"/>
    <p:sldId id="328" r:id="rId5"/>
    <p:sldId id="329" r:id="rId6"/>
    <p:sldId id="330" r:id="rId7"/>
    <p:sldId id="331" r:id="rId8"/>
    <p:sldId id="332" r:id="rId9"/>
    <p:sldId id="333" r:id="rId10"/>
    <p:sldId id="334" r:id="rId11"/>
    <p:sldId id="335" r:id="rId12"/>
    <p:sldId id="336" r:id="rId13"/>
    <p:sldId id="337" r:id="rId14"/>
    <p:sldId id="338" r:id="rId15"/>
    <p:sldId id="339" r:id="rId16"/>
    <p:sldId id="340" r:id="rId17"/>
    <p:sldId id="341" r:id="rId18"/>
    <p:sldId id="342" r:id="rId19"/>
    <p:sldId id="343" r:id="rId20"/>
    <p:sldId id="344" r:id="rId21"/>
    <p:sldId id="345" r:id="rId22"/>
    <p:sldId id="346" r:id="rId23"/>
    <p:sldId id="347" r:id="rId24"/>
    <p:sldId id="348" r:id="rId25"/>
    <p:sldId id="349" r:id="rId26"/>
    <p:sldId id="350" r:id="rId27"/>
    <p:sldId id="351" r:id="rId28"/>
  </p:sldIdLst>
  <p:sldSz cx="13004800" cy="7315200"/>
  <p:notesSz cx="6797675" cy="9926638"/>
  <p:defaultTextStyle>
    <a:defPPr>
      <a:defRPr lang="de-DE"/>
    </a:defPPr>
    <a:lvl1pPr algn="l" rtl="0" fontAlgn="base">
      <a:spcBef>
        <a:spcPct val="0"/>
      </a:spcBef>
      <a:spcAft>
        <a:spcPct val="0"/>
      </a:spcAft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6pPr>
    <a:lvl7pPr marL="2743200" algn="l" defTabSz="914400" rtl="0" eaLnBrk="1" latinLnBrk="0" hangingPunct="1"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7pPr>
    <a:lvl8pPr marL="3200400" algn="l" defTabSz="914400" rtl="0" eaLnBrk="1" latinLnBrk="0" hangingPunct="1"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8pPr>
    <a:lvl9pPr marL="3657600" algn="l" defTabSz="914400" rtl="0" eaLnBrk="1" latinLnBrk="0" hangingPunct="1">
      <a:defRPr sz="2300" kern="1200">
        <a:solidFill>
          <a:schemeClr val="tx1"/>
        </a:solidFill>
        <a:latin typeface="Verdana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351" userDrawn="1">
          <p15:clr>
            <a:srgbClr val="A4A3A4"/>
          </p15:clr>
        </p15:guide>
        <p15:guide id="2" orient="horz" pos="898" userDrawn="1">
          <p15:clr>
            <a:srgbClr val="A4A3A4"/>
          </p15:clr>
        </p15:guide>
        <p15:guide id="3" orient="horz" pos="4391">
          <p15:clr>
            <a:srgbClr val="A4A3A4"/>
          </p15:clr>
        </p15:guide>
        <p15:guide id="4" pos="4096">
          <p15:clr>
            <a:srgbClr val="A4A3A4"/>
          </p15:clr>
        </p15:guide>
        <p15:guide id="5" pos="7974">
          <p15:clr>
            <a:srgbClr val="A4A3A4"/>
          </p15:clr>
        </p15:guide>
        <p15:guide id="6" pos="104" userDrawn="1">
          <p15:clr>
            <a:srgbClr val="A4A3A4"/>
          </p15:clr>
        </p15:guide>
        <p15:guide id="7" pos="807" userDrawn="1">
          <p15:clr>
            <a:srgbClr val="A4A3A4"/>
          </p15:clr>
        </p15:guide>
        <p15:guide id="8" pos="422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Westermeier, Stefanie" initials="WS" lastIdx="4" clrIdx="0">
    <p:extLst>
      <p:ext uri="{19B8F6BF-5375-455C-9EA6-DF929625EA0E}">
        <p15:presenceInfo xmlns:p15="http://schemas.microsoft.com/office/powerpoint/2012/main" userId="S-1-5-21-38895556-1463316865-1769025822-130732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7E8C"/>
    <a:srgbClr val="EB8A00"/>
    <a:srgbClr val="ADD6DB"/>
    <a:srgbClr val="D3ECAD"/>
    <a:srgbClr val="33CCCC"/>
    <a:srgbClr val="039A9A"/>
    <a:srgbClr val="80BFC8"/>
    <a:srgbClr val="BCE385"/>
    <a:srgbClr val="969696"/>
    <a:srgbClr val="3399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216" autoAdjust="0"/>
    <p:restoredTop sz="79097" autoAdjust="0"/>
  </p:normalViewPr>
  <p:slideViewPr>
    <p:cSldViewPr showGuides="1">
      <p:cViewPr varScale="1">
        <p:scale>
          <a:sx n="117" d="100"/>
          <a:sy n="117" d="100"/>
        </p:scale>
        <p:origin x="132" y="192"/>
      </p:cViewPr>
      <p:guideLst>
        <p:guide orient="horz" pos="1351"/>
        <p:guide orient="horz" pos="898"/>
        <p:guide orient="horz" pos="4391"/>
        <p:guide pos="4096"/>
        <p:guide pos="7974"/>
        <p:guide pos="104"/>
        <p:guide pos="807"/>
        <p:guide pos="422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howGuides="1">
      <p:cViewPr varScale="1">
        <p:scale>
          <a:sx n="66" d="100"/>
          <a:sy n="66" d="100"/>
        </p:scale>
        <p:origin x="0" y="0"/>
      </p:cViewPr>
      <p:guideLst/>
    </p:cSldViewPr>
  </p:notesViewPr>
  <p:gridSpacing cx="36004" cy="36004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commentAuthors" Target="commentAuthor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handoutMaster" Target="handoutMasters/handoutMaster1.xml"/><Relationship Id="rId35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1" y="0"/>
            <a:ext cx="2945767" cy="4959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900"/>
            </a:lvl1pPr>
          </a:lstStyle>
          <a:p>
            <a:endParaRPr lang="de-DE" dirty="0"/>
          </a:p>
        </p:txBody>
      </p:sp>
      <p:sp>
        <p:nvSpPr>
          <p:cNvPr id="6656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50297" y="0"/>
            <a:ext cx="2945767" cy="4959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900"/>
            </a:lvl1pPr>
          </a:lstStyle>
          <a:p>
            <a:endParaRPr lang="de-DE" dirty="0"/>
          </a:p>
        </p:txBody>
      </p:sp>
      <p:sp>
        <p:nvSpPr>
          <p:cNvPr id="6656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1" y="9429133"/>
            <a:ext cx="2945767" cy="4959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900"/>
            </a:lvl1pPr>
          </a:lstStyle>
          <a:p>
            <a:endParaRPr lang="de-DE" dirty="0"/>
          </a:p>
        </p:txBody>
      </p:sp>
      <p:sp>
        <p:nvSpPr>
          <p:cNvPr id="6656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50297" y="9429133"/>
            <a:ext cx="2945767" cy="4959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900"/>
            </a:lvl1pPr>
          </a:lstStyle>
          <a:p>
            <a:fld id="{56464652-D032-4DB7-BE0E-FEE843E320D7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46379504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1" y="0"/>
            <a:ext cx="2945767" cy="4959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900"/>
            </a:lvl1pPr>
          </a:lstStyle>
          <a:p>
            <a:endParaRPr lang="de-DE" dirty="0"/>
          </a:p>
        </p:txBody>
      </p:sp>
      <p:sp>
        <p:nvSpPr>
          <p:cNvPr id="7065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50297" y="0"/>
            <a:ext cx="2945767" cy="4959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900"/>
            </a:lvl1pPr>
          </a:lstStyle>
          <a:p>
            <a:endParaRPr lang="de-DE" dirty="0"/>
          </a:p>
        </p:txBody>
      </p:sp>
      <p:sp>
        <p:nvSpPr>
          <p:cNvPr id="7066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0488" y="744538"/>
            <a:ext cx="6616700" cy="372268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7066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0413" y="4715349"/>
            <a:ext cx="5436850" cy="446659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</a:p>
        </p:txBody>
      </p:sp>
      <p:sp>
        <p:nvSpPr>
          <p:cNvPr id="7066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1" y="9429133"/>
            <a:ext cx="2945767" cy="4959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900"/>
            </a:lvl1pPr>
          </a:lstStyle>
          <a:p>
            <a:endParaRPr lang="de-DE" dirty="0"/>
          </a:p>
        </p:txBody>
      </p:sp>
      <p:sp>
        <p:nvSpPr>
          <p:cNvPr id="7066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50297" y="9429133"/>
            <a:ext cx="2945767" cy="4959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900"/>
            </a:lvl1pPr>
          </a:lstStyle>
          <a:p>
            <a:fld id="{5CFAF890-12EC-4CC4-AE61-3F077C835384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59724146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000" kern="1200">
        <a:solidFill>
          <a:schemeClr val="tx1"/>
        </a:solidFill>
        <a:latin typeface="Verdana" pitchFamily="34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000" kern="1200">
        <a:solidFill>
          <a:schemeClr val="tx1"/>
        </a:solidFill>
        <a:latin typeface="Verdana" pitchFamily="34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000" kern="1200">
        <a:solidFill>
          <a:schemeClr val="tx1"/>
        </a:solidFill>
        <a:latin typeface="Verdana" pitchFamily="34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000" kern="1200">
        <a:solidFill>
          <a:schemeClr val="tx1"/>
        </a:solidFill>
        <a:latin typeface="Verdana" pitchFamily="34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000" kern="1200">
        <a:solidFill>
          <a:schemeClr val="tx1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 smtClean="0"/>
              <a:t>In den nachfolgenden</a:t>
            </a:r>
            <a:r>
              <a:rPr lang="de-DE" baseline="0" dirty="0" smtClean="0"/>
              <a:t> Folien wird auf die einzelnen Punkte eingegangen. 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5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6280769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70000" lnSpcReduction="20000"/>
          </a:bodyPr>
          <a:lstStyle/>
          <a:p>
            <a:pPr marL="0" marR="0" lvl="0" indent="0" algn="l" defTabSz="130046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90D033"/>
              </a:buClr>
              <a:buSzPct val="100000"/>
              <a:buFont typeface="Wingdings" panose="05000000000000000000" pitchFamily="2" charset="2"/>
              <a:buNone/>
              <a:tabLst/>
              <a:defRPr/>
            </a:pPr>
            <a:r>
              <a:rPr kumimoji="0" lang="de-DE" sz="20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Unternehmen haben einen Datenschutzbeauftragten zu benennen, wenn</a:t>
            </a:r>
          </a:p>
          <a:p>
            <a:pPr marL="52670" marR="0" lvl="0" indent="-342900" algn="l" defTabSz="130046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90D033"/>
              </a:buClr>
              <a:buSzPct val="65000"/>
              <a:buFont typeface="Arial" panose="020B0604020202020204" pitchFamily="34" charset="0"/>
              <a:buChar char="•"/>
              <a:tabLst/>
              <a:defRPr/>
            </a:pPr>
            <a:r>
              <a:rPr kumimoji="0" lang="de-DE" sz="20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sie mindestens 10 Personen beschäftigen, die automatisiert Daten verarbeiten (§ 38 Abs. 1 S. 1 BDSG n.F.).</a:t>
            </a:r>
          </a:p>
          <a:p>
            <a:pPr marL="52670" marR="0" lvl="0" indent="-342900" algn="l" defTabSz="130046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90D033"/>
              </a:buClr>
              <a:buSzPct val="65000"/>
              <a:buFont typeface="Arial" panose="020B0604020202020204" pitchFamily="34" charset="0"/>
              <a:buChar char="•"/>
              <a:tabLst/>
              <a:defRPr/>
            </a:pPr>
            <a:r>
              <a:rPr kumimoji="0" lang="de-DE" sz="20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ihre Kerntätigkeit in der umfangreichen Verarbeitung besonderer Kategorien personenbezogener Daten besteht (Art. 37 Abs. 1 </a:t>
            </a:r>
            <a:r>
              <a:rPr kumimoji="0" lang="de-DE" sz="2000" b="0" i="0" u="none" strike="noStrike" kern="1200" cap="none" spc="0" normalizeH="0" baseline="0" noProof="0" dirty="0" err="1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lit</a:t>
            </a:r>
            <a:r>
              <a:rPr kumimoji="0" lang="de-DE" sz="20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. c) DS-GVO).</a:t>
            </a:r>
          </a:p>
          <a:p>
            <a:pPr marL="52670" marR="0" lvl="0" indent="-342900" algn="l" defTabSz="130046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90D033"/>
              </a:buClr>
              <a:buSzPct val="65000"/>
              <a:buFont typeface="Arial" panose="020B0604020202020204" pitchFamily="34" charset="0"/>
              <a:buChar char="•"/>
              <a:tabLst/>
              <a:defRPr/>
            </a:pPr>
            <a:r>
              <a:rPr kumimoji="0" lang="de-DE" sz="20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egoe UI" pitchFamily="34" charset="0"/>
                <a:ea typeface="Segoe UI" pitchFamily="34" charset="0"/>
                <a:cs typeface="Segoe UI" pitchFamily="34" charset="0"/>
              </a:rPr>
              <a:t>sie Datenschutz-Folgenabschätzungen vornehmen (§ 38 Abs. 1 S. 2 BDSG n.F.).</a:t>
            </a:r>
          </a:p>
          <a:p>
            <a:pPr marL="0" indent="0">
              <a:buFont typeface="Arial" panose="020B0604020202020204" pitchFamily="34" charset="0"/>
              <a:buNone/>
            </a:pPr>
            <a:endParaRPr lang="de-DE" sz="1800" dirty="0" smtClean="0"/>
          </a:p>
          <a:p>
            <a:pPr marL="0" indent="0">
              <a:buFont typeface="Arial" panose="020B0604020202020204" pitchFamily="34" charset="0"/>
              <a:buNone/>
            </a:pPr>
            <a:r>
              <a:rPr lang="de-DE" sz="1800" dirty="0" smtClean="0"/>
              <a:t>Eine Abberufung des Datenschutzbeauftragten ist nur nach § 38 Abs. 2 </a:t>
            </a:r>
            <a:r>
              <a:rPr lang="de-DE" sz="1800" dirty="0" err="1" smtClean="0"/>
              <a:t>i.V.m</a:t>
            </a:r>
            <a:r>
              <a:rPr lang="de-DE" sz="1800" dirty="0" smtClean="0"/>
              <a:t>. § 6 Abs. 4 BDSG n.F. möglich. Nur bei schweren Pflichtverletzungen, wie bspw. Falschberatung (schwerwiegend),</a:t>
            </a:r>
            <a:r>
              <a:rPr lang="de-DE" sz="1800" baseline="0" dirty="0" smtClean="0"/>
              <a:t> Untätigkeit oder Verletzung der Verschwiegenheitsverpflichtungen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de-DE" sz="1800" baseline="0" dirty="0" smtClean="0"/>
              <a:t>Bei hauptamtlichen DSB nur durch außerordentliche Kündigung nach § 626 BGB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de-DE" sz="1800" baseline="0" dirty="0" smtClean="0"/>
              <a:t>Bei nebenamtlichen DSB abhängig vom Einzelfall. Abberufung ggf. ungleich Kündigung. Kündigungsschutz bis ein Jahr nach Rückgabe der Bestellung.</a:t>
            </a:r>
            <a:endParaRPr lang="de-DE" sz="1800" dirty="0" smtClean="0">
              <a:sym typeface="Wingdings" panose="05000000000000000000" pitchFamily="2" charset="2"/>
            </a:endParaRPr>
          </a:p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35242987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sz="1800" dirty="0" smtClean="0"/>
              <a:t>Der Datenschutzbeauftragte muss über Fachwissen im Datenschutzrecht und der Datenschutzpraxis sowie über die Fähigkeiten und Kenntnisse verfügen, um seine Aufgaben erfüllen zu können (Art. 37 Abs. 5 DS-GVO). Die Kosten für die Erhaltung der Fachkunde trägt das Unternehmen </a:t>
            </a:r>
            <a:br>
              <a:rPr lang="de-DE" sz="1800" dirty="0" smtClean="0"/>
            </a:br>
            <a:r>
              <a:rPr lang="de-DE" sz="1800" dirty="0" smtClean="0"/>
              <a:t>(Art. 38 Abs. 2 DS-GVO).</a:t>
            </a:r>
          </a:p>
          <a:p>
            <a:pPr marL="285750" marR="0" lvl="0" indent="-285750" algn="l" defTabSz="65023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de-DE" sz="1800" dirty="0" smtClean="0"/>
              <a:t>Hat der Datenschutzbeauftragte noch andere Pflichten, so dürfen diese nicht zu einem Interessenkonflikt führen (Art. 38 Abs. 6 DS-GVO). </a:t>
            </a:r>
            <a:r>
              <a:rPr lang="de-DE" sz="1800" dirty="0" smtClean="0">
                <a:sym typeface="Wingdings" panose="05000000000000000000" pitchFamily="2" charset="2"/>
              </a:rPr>
              <a:t> </a:t>
            </a:r>
            <a:r>
              <a:rPr lang="de-DE" sz="1800" dirty="0" smtClean="0"/>
              <a:t>Interessenkonflikt</a:t>
            </a:r>
            <a:r>
              <a:rPr lang="de-DE" sz="1800" baseline="0" dirty="0" smtClean="0"/>
              <a:t> = darf nicht die Mittel und Zwecke der Verarbeitung festlegen (Unternehmensleitung, Leitung Personal, Marketing, Revision, etc.)</a:t>
            </a:r>
            <a:endParaRPr lang="de-DE" sz="1800" dirty="0" smtClean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7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17187517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de-DE" sz="2000" dirty="0" smtClean="0"/>
              <a:t>Die DS-GVO schreibt an einigen Stellen Dokumentationen vor. Auf der anderen Seite muss nicht alles schriftlich geregelt werden. Trotzdem muss der Verantwortliche die Nachweise führen können. Er trägt die Beweislast.</a:t>
            </a:r>
          </a:p>
          <a:p>
            <a:r>
              <a:rPr lang="de-DE" sz="2000" dirty="0" smtClean="0"/>
              <a:t>Daher muss in internen Regelungen festgelegt werden,</a:t>
            </a:r>
          </a:p>
          <a:p>
            <a:pPr marL="342900" lvl="0" indent="-342900">
              <a:buFont typeface="Arial" panose="020B0604020202020204" pitchFamily="34" charset="0"/>
              <a:buChar char="•"/>
            </a:pPr>
            <a:r>
              <a:rPr lang="de-DE" sz="2000" dirty="0" smtClean="0"/>
              <a:t>ob und in welchem Zusammenhang mündliche Aussagen oder konkludente Handlungen akzeptiert werden können.</a:t>
            </a:r>
          </a:p>
          <a:p>
            <a:pPr marL="342900" lvl="0" indent="-342900">
              <a:buFont typeface="Arial" panose="020B0604020202020204" pitchFamily="34" charset="0"/>
              <a:buChar char="•"/>
            </a:pPr>
            <a:r>
              <a:rPr lang="de-DE" sz="2000" dirty="0" smtClean="0"/>
              <a:t>wie dann zu verfahren ist (Dokumentation, formlos oder Vorlage).</a:t>
            </a:r>
          </a:p>
          <a:p>
            <a:pPr marL="342900" lvl="0" indent="-342900">
              <a:buFont typeface="Arial" panose="020B0604020202020204" pitchFamily="34" charset="0"/>
              <a:buChar char="•"/>
            </a:pPr>
            <a:r>
              <a:rPr lang="de-DE" sz="2000" dirty="0" smtClean="0"/>
              <a:t>was die Dokumentation enthalten muss.</a:t>
            </a:r>
          </a:p>
          <a:p>
            <a:pPr marL="342900" lvl="0" indent="-342900">
              <a:buFont typeface="Arial" panose="020B0604020202020204" pitchFamily="34" charset="0"/>
              <a:buChar char="•"/>
            </a:pPr>
            <a:r>
              <a:rPr lang="de-DE" sz="2000" dirty="0" smtClean="0"/>
              <a:t>in welchen Zusammenhängen zwingend schriftliche/elektronische Verträge oder Einwilligungen zum Einsatz kommen müssen.</a:t>
            </a:r>
          </a:p>
          <a:p>
            <a:pPr marL="342900" lvl="0" indent="-342900">
              <a:buFont typeface="Arial" panose="020B0604020202020204" pitchFamily="34" charset="0"/>
              <a:buChar char="•"/>
            </a:pPr>
            <a:r>
              <a:rPr lang="de-DE" sz="2000" dirty="0" smtClean="0"/>
              <a:t>dass keine Verarbeitung ohne Prüfung der Rechtsgrundlagen erfolgen darf!</a:t>
            </a:r>
          </a:p>
          <a:p>
            <a:pPr marL="342900" lvl="0" indent="-342900">
              <a:buFont typeface="Arial" panose="020B0604020202020204" pitchFamily="34" charset="0"/>
              <a:buChar char="•"/>
            </a:pPr>
            <a:endParaRPr lang="de-DE" sz="2000" dirty="0" smtClean="0"/>
          </a:p>
          <a:p>
            <a:pPr marL="0" lvl="0" indent="0">
              <a:buFont typeface="Arial" panose="020B0604020202020204" pitchFamily="34" charset="0"/>
              <a:buNone/>
            </a:pPr>
            <a:r>
              <a:rPr lang="de-DE" sz="2000" dirty="0" smtClean="0"/>
              <a:t>Sicherheit </a:t>
            </a:r>
            <a:r>
              <a:rPr lang="de-DE" sz="2000" dirty="0" smtClean="0">
                <a:sym typeface="Wingdings" panose="05000000000000000000" pitchFamily="2" charset="2"/>
              </a:rPr>
              <a:t> z.B. bei Rechtsgrundlagen der Verarbeitung (Verträge, etc.)</a:t>
            </a:r>
          </a:p>
          <a:p>
            <a:pPr marL="0" lvl="0" indent="0">
              <a:buFont typeface="Arial" panose="020B0604020202020204" pitchFamily="34" charset="0"/>
              <a:buNone/>
            </a:pPr>
            <a:r>
              <a:rPr lang="de-DE" sz="2000" dirty="0" smtClean="0">
                <a:sym typeface="Wingdings" panose="05000000000000000000" pitchFamily="2" charset="2"/>
              </a:rPr>
              <a:t>Effizienz</a:t>
            </a:r>
            <a:r>
              <a:rPr lang="de-DE" sz="2000" baseline="0" dirty="0" smtClean="0">
                <a:sym typeface="Wingdings" panose="05000000000000000000" pitchFamily="2" charset="2"/>
              </a:rPr>
              <a:t>  z.B. bei Informationspflichten</a:t>
            </a:r>
            <a:endParaRPr lang="de-DE" sz="2000" dirty="0" smtClean="0">
              <a:sym typeface="Wingdings" panose="05000000000000000000" pitchFamily="2" charset="2"/>
            </a:endParaRPr>
          </a:p>
          <a:p>
            <a:pPr marL="0" lvl="0" indent="0">
              <a:buFont typeface="Arial" panose="020B0604020202020204" pitchFamily="34" charset="0"/>
              <a:buNone/>
            </a:pPr>
            <a:endParaRPr lang="de-DE" sz="2000" dirty="0" smtClean="0"/>
          </a:p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12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03253061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de-DE" dirty="0" smtClean="0"/>
              <a:t>Berechtigte Interessen: das Interesse des Verantwortliche</a:t>
            </a:r>
            <a:r>
              <a:rPr lang="de-DE" baseline="0" dirty="0" smtClean="0"/>
              <a:t>n muss das des Betroffenen überwiegen </a:t>
            </a:r>
            <a:r>
              <a:rPr lang="de-DE" baseline="0" dirty="0" smtClean="0">
                <a:sym typeface="Wingdings" panose="05000000000000000000" pitchFamily="2" charset="2"/>
              </a:rPr>
              <a:t> konkrete Anhaltspunkte für möglichen Haftungsfall</a:t>
            </a:r>
          </a:p>
          <a:p>
            <a:endParaRPr lang="de-DE" baseline="0" dirty="0" smtClean="0">
              <a:sym typeface="Wingdings" panose="05000000000000000000" pitchFamily="2" charset="2"/>
            </a:endParaRPr>
          </a:p>
          <a:p>
            <a:r>
              <a:rPr lang="de-DE" baseline="0" dirty="0" smtClean="0">
                <a:sym typeface="Wingdings" panose="05000000000000000000" pitchFamily="2" charset="2"/>
              </a:rPr>
              <a:t>Problem: Vertrag  muss nicht schriftlich sein, aber auf Anfrage der betroffenen Person! (Nachweis)  Beratung auf der Basis bei Auffälligkeiten eigentlich nicht möglich. Wenn nicht vertraglich geregelt bzw. kein Vertrag geschlossen wird bleibt nur Einwilligung!</a:t>
            </a:r>
          </a:p>
          <a:p>
            <a:endParaRPr lang="de-DE" baseline="0" dirty="0" smtClean="0">
              <a:sym typeface="Wingdings" panose="05000000000000000000" pitchFamily="2" charset="2"/>
            </a:endParaRPr>
          </a:p>
          <a:p>
            <a:r>
              <a:rPr lang="de-DE" baseline="0" dirty="0" smtClean="0">
                <a:sym typeface="Wingdings" panose="05000000000000000000" pitchFamily="2" charset="2"/>
              </a:rPr>
              <a:t>Berechtigte Interessen  Interessenabwägung notwendig, kein milderes Mittel vorhanden. Schutzwirkung der Rechte und Freiheiten betroffener Personen weit gefasst!  Dokumentation!</a:t>
            </a:r>
          </a:p>
          <a:p>
            <a:r>
              <a:rPr lang="de-DE" baseline="0" dirty="0" smtClean="0">
                <a:sym typeface="Wingdings" panose="05000000000000000000" pitchFamily="2" charset="2"/>
              </a:rPr>
              <a:t>Bei Abwehr von Haftungsansprüchen  Verlust des Versicherungsschutzes wenn Daten gelöscht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13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34646363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de-DE" dirty="0" smtClean="0"/>
              <a:t>Benachrichtigung</a:t>
            </a:r>
            <a:r>
              <a:rPr lang="de-DE" baseline="0" dirty="0" smtClean="0"/>
              <a:t> Betroffener ggf. Orientierung an § 42a BDSG a.F.</a:t>
            </a:r>
            <a:endParaRPr lang="de-DE" dirty="0" smtClean="0"/>
          </a:p>
          <a:p>
            <a:endParaRPr lang="de-DE" dirty="0" smtClean="0"/>
          </a:p>
          <a:p>
            <a:r>
              <a:rPr lang="de-DE" dirty="0" smtClean="0"/>
              <a:t>Hohes Risiko gemäß Art. 29-Gruppe (WP 248)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1. Evaluierung oder Scoring, inklusive Profilbildung und Vorhersagen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2. Automatisierte Entscheidungen mit rechtlicher oder ähnlich beeinträchtigender Wirkung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3. Systematische Beobachtung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4. Sensible Daten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5. In großem Umfang verarbeitete Daten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6. Datensatze, die abgeglichen oder kombiniert wurden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7. Daten, die verletzliche Datensubjekte betreffen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8. Innovative Nutzung oder Verwendung von technologischen und organisatorischen Losungen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9. Datenübermittlung in Drittstaaten außerhalb der EU</a:t>
            </a:r>
          </a:p>
          <a:p>
            <a:r>
              <a:rPr lang="de-DE" sz="1700" b="0" i="0" u="none" strike="noStrike" kern="1200" baseline="0" dirty="0" smtClean="0">
                <a:solidFill>
                  <a:schemeClr val="tx1"/>
                </a:solidFill>
                <a:latin typeface="Segoe UI" pitchFamily="34" charset="0"/>
                <a:ea typeface="+mn-ea"/>
                <a:cs typeface="+mn-cs"/>
              </a:rPr>
              <a:t>10. Datenverarbeitungen, die den Betroffenen davon abhalten, ein Recht geltend zu machen oder einen Dienst oder Vertrag zu nutzen</a:t>
            </a:r>
          </a:p>
          <a:p>
            <a:endParaRPr lang="de-DE" sz="1700" b="0" i="0" u="none" strike="noStrike" kern="1200" baseline="0" dirty="0" smtClean="0">
              <a:solidFill>
                <a:schemeClr val="tx1"/>
              </a:solidFill>
              <a:latin typeface="Segoe UI" pitchFamily="34" charset="0"/>
              <a:ea typeface="+mn-ea"/>
              <a:cs typeface="+mn-cs"/>
            </a:endParaRPr>
          </a:p>
          <a:p>
            <a:r>
              <a:rPr lang="de-DE" dirty="0" smtClean="0"/>
              <a:t>Knackpunkte: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 smtClean="0"/>
              <a:t>Kenntnisnahme von Datenpannen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 smtClean="0"/>
              <a:t>Erkennen einer Betroffenenanfrage und Weiterleitung an den zuständigen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de-DE" dirty="0" smtClean="0"/>
              <a:t>DSFA: erkennen,</a:t>
            </a:r>
            <a:r>
              <a:rPr lang="de-DE" baseline="0" dirty="0" smtClean="0"/>
              <a:t> dass eine DSFA notwendig ist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15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7185196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 smtClean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16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83280200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 smtClean="0"/>
              <a:t>Aufgrund teilweiser neuer Vorgaben im Gesetz sind neue Verträge</a:t>
            </a:r>
            <a:r>
              <a:rPr lang="de-DE" baseline="0" dirty="0" smtClean="0"/>
              <a:t> zu machen. Auch um das Thema Haftung zu regeln.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17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1894622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65023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1800" dirty="0" smtClean="0"/>
              <a:t>Es ist ein Verfahren zur regelmäßigen Überprüfung, Bewertung und Evaluierung der Wirksamkeit der TOMs vorgeschrieben (PDCA, Art. 32 Abs. 1 </a:t>
            </a:r>
            <a:r>
              <a:rPr lang="de-DE" sz="1800" dirty="0" err="1" smtClean="0"/>
              <a:t>lit</a:t>
            </a:r>
            <a:r>
              <a:rPr lang="de-DE" sz="1800" dirty="0" smtClean="0"/>
              <a:t>. d) DS-GVO).</a:t>
            </a:r>
          </a:p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18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51369671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 smtClean="0"/>
              <a:t>Nicht identifizierbar = </a:t>
            </a:r>
            <a:r>
              <a:rPr lang="de-DE" dirty="0" err="1" smtClean="0"/>
              <a:t>annonymisiert</a:t>
            </a:r>
            <a:r>
              <a:rPr lang="de-DE" dirty="0" smtClean="0"/>
              <a:t> = kein Datenschutz</a:t>
            </a:r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20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86349890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 smtClean="0"/>
              <a:t>Risikotransfer </a:t>
            </a:r>
            <a:r>
              <a:rPr lang="de-DE" dirty="0" smtClean="0">
                <a:sym typeface="Wingdings" panose="05000000000000000000" pitchFamily="2" charset="2"/>
              </a:rPr>
              <a:t> im Datenschutz schwer möglich</a:t>
            </a:r>
          </a:p>
          <a:p>
            <a:r>
              <a:rPr lang="de-DE" dirty="0" smtClean="0">
                <a:sym typeface="Wingdings" panose="05000000000000000000" pitchFamily="2" charset="2"/>
              </a:rPr>
              <a:t>Risikoakzeptanz nicht ohne weiteres anwendbar, da es nicht um die eigenen Schäden geht.</a:t>
            </a:r>
          </a:p>
          <a:p>
            <a:endParaRPr lang="de-DE" dirty="0" smtClean="0">
              <a:sym typeface="Wingdings" panose="05000000000000000000" pitchFamily="2" charset="2"/>
            </a:endParaRPr>
          </a:p>
          <a:p>
            <a:pPr marL="0" marR="0" lvl="0" indent="0" algn="l" defTabSz="65023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de-DE" sz="1800" dirty="0" smtClean="0"/>
              <a:t>Systeme müssen die Schutzziele Verfügbarkeit (Belastbarkeit), Integrität und Vertraulichkeit gewährleisten (Art. 32 Abs. 1 </a:t>
            </a:r>
            <a:r>
              <a:rPr lang="de-DE" sz="1800" dirty="0" err="1" smtClean="0"/>
              <a:t>lit</a:t>
            </a:r>
            <a:r>
              <a:rPr lang="de-DE" sz="1800" dirty="0" smtClean="0"/>
              <a:t>. b) DS-GVO).</a:t>
            </a:r>
          </a:p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73CC87-18E6-904B-91DF-7AB1BE26DDED}" type="slidenum">
              <a:rPr lang="de-DE" smtClean="0"/>
              <a:pPr/>
              <a:t>21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71217137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CFAF890-12EC-4CC4-AE61-3F077C835384}" type="slidenum">
              <a:rPr lang="de-DE" smtClean="0"/>
              <a:pPr/>
              <a:t>22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561288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8498" name="Rectangle 2"/>
          <p:cNvSpPr>
            <a:spLocks noChangeArrowheads="1"/>
          </p:cNvSpPr>
          <p:nvPr/>
        </p:nvSpPr>
        <p:spPr bwMode="auto">
          <a:xfrm>
            <a:off x="0" y="2925763"/>
            <a:ext cx="13004800" cy="4389437"/>
          </a:xfrm>
          <a:prstGeom prst="rect">
            <a:avLst/>
          </a:prstGeom>
          <a:solidFill>
            <a:srgbClr val="007E8C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chemeClr val="hlink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90000" tIns="46800" rIns="90000" bIns="46800" anchor="ctr"/>
          <a:lstStyle/>
          <a:p>
            <a:endParaRPr lang="de-DE" dirty="0"/>
          </a:p>
        </p:txBody>
      </p:sp>
      <p:sp>
        <p:nvSpPr>
          <p:cNvPr id="618508" name="Rectangle 12"/>
          <p:cNvSpPr>
            <a:spLocks noGrp="1" noChangeArrowheads="1"/>
          </p:cNvSpPr>
          <p:nvPr>
            <p:ph type="ctrTitle"/>
          </p:nvPr>
        </p:nvSpPr>
        <p:spPr>
          <a:xfrm>
            <a:off x="496888" y="2941638"/>
            <a:ext cx="8577262" cy="646112"/>
          </a:xfrm>
          <a:extLst>
            <a:ext uri="{909E8E84-426E-40DD-AFC4-6F175D3DCCD1}">
              <a14:hiddenFill xmlns:a14="http://schemas.microsoft.com/office/drawing/2010/main">
                <a:solidFill>
                  <a:srgbClr val="DBF3C2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tIns="58055" rIns="0" bIns="58055" anchor="b"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de-DE" noProof="0" smtClean="0"/>
              <a:t>Titelmasterformat durch Klicken bearbeiten</a:t>
            </a:r>
          </a:p>
        </p:txBody>
      </p:sp>
      <p:sp>
        <p:nvSpPr>
          <p:cNvPr id="618509" name="Rectangle 13"/>
          <p:cNvSpPr>
            <a:spLocks noGrp="1" noChangeArrowheads="1"/>
          </p:cNvSpPr>
          <p:nvPr>
            <p:ph type="subTitle" idx="1"/>
          </p:nvPr>
        </p:nvSpPr>
        <p:spPr>
          <a:xfrm>
            <a:off x="496888" y="3975100"/>
            <a:ext cx="8577262" cy="330200"/>
          </a:xfrm>
          <a:extLst>
            <a:ext uri="{909E8E84-426E-40DD-AFC4-6F175D3DCCD1}">
              <a14:hiddenFill xmlns:a14="http://schemas.microsoft.com/office/drawing/2010/main">
                <a:solidFill>
                  <a:srgbClr val="8CD250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rIns="0"/>
          <a:lstStyle>
            <a:lvl1pPr marL="0" indent="0">
              <a:buFont typeface="Wingdings" pitchFamily="2" charset="2"/>
              <a:buNone/>
              <a:defRPr>
                <a:solidFill>
                  <a:srgbClr val="FFFFFF"/>
                </a:solidFill>
              </a:defRPr>
            </a:lvl1pPr>
          </a:lstStyle>
          <a:p>
            <a:pPr lvl="0"/>
            <a:r>
              <a:rPr lang="de-DE" noProof="0" smtClean="0"/>
              <a:t>Formatvorlage des Untertitelmasters durch Klicken bearbeiten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BF364576-CD4B-46B0-95B4-BE6C5714217D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9A0D2767-3929-48AE-9653-28E49A199EDF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21770716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027113" y="4700588"/>
            <a:ext cx="11053762" cy="145256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1027113" y="3100388"/>
            <a:ext cx="11053762" cy="1600200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0D226C4F-26EF-4B3E-913D-1BFDB6E0B7F8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D2EB3887-C07B-436E-AD8C-0AAA62EEFFE0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50573750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sz="half" idx="1"/>
          </p:nvPr>
        </p:nvSpPr>
        <p:spPr>
          <a:xfrm>
            <a:off x="182563" y="1522413"/>
            <a:ext cx="6172200" cy="54371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6507163" y="1522413"/>
            <a:ext cx="6172200" cy="54371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C848420A-F177-4994-A81F-B77E3C26575E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AE1C1973-7F8D-4170-936B-927CEFBE75DB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81473622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650875" y="293688"/>
            <a:ext cx="11703050" cy="1219200"/>
          </a:xfrm>
        </p:spPr>
        <p:txBody>
          <a:bodyPr/>
          <a:lstStyle>
            <a:lvl1pPr>
              <a:defRPr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650875" y="1636713"/>
            <a:ext cx="5745163" cy="68262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650875" y="2319338"/>
            <a:ext cx="5745163" cy="4214812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5" name="Textplatzhalter 4"/>
          <p:cNvSpPr>
            <a:spLocks noGrp="1"/>
          </p:cNvSpPr>
          <p:nvPr>
            <p:ph type="body" sz="quarter" idx="3"/>
          </p:nvPr>
        </p:nvSpPr>
        <p:spPr>
          <a:xfrm>
            <a:off x="6605588" y="1636713"/>
            <a:ext cx="5748337" cy="68262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sz="quarter" idx="4"/>
          </p:nvPr>
        </p:nvSpPr>
        <p:spPr>
          <a:xfrm>
            <a:off x="6605588" y="2319338"/>
            <a:ext cx="5748337" cy="4214812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7" name="Datumsplatzhalt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6AF001AE-1EF2-46B8-87A3-D6F1B4E9B0C5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8" name="Foliennummernplatzhalt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C932DD62-C73D-4539-8797-8F2825EC2D62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05168392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DDC512E2-29FA-41C3-BDD8-DB06DE80942C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426D5FC6-DE76-4D68-B01D-100FF48100DB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66692611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7A4AD305-2FAF-45F0-87F8-F24EB2A5A536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B846471C-4092-4D22-B0CB-0A007DBFC768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29245496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650875" y="290513"/>
            <a:ext cx="4278313" cy="123983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5084763" y="290513"/>
            <a:ext cx="7269162" cy="624363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650875" y="1530350"/>
            <a:ext cx="4278313" cy="50038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F761CDC2-7AD3-4718-AF38-28B1330640BB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49C7D80C-0410-49E0-8125-9B5B6DE0FAB2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7493095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2549525" y="5121275"/>
            <a:ext cx="7802563" cy="6032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Bildplatzhalter 2"/>
          <p:cNvSpPr>
            <a:spLocks noGrp="1"/>
          </p:cNvSpPr>
          <p:nvPr>
            <p:ph type="pic" idx="1"/>
          </p:nvPr>
        </p:nvSpPr>
        <p:spPr>
          <a:xfrm>
            <a:off x="2549525" y="654050"/>
            <a:ext cx="7802563" cy="4389438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de-DE" dirty="0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2549525" y="5724525"/>
            <a:ext cx="7802563" cy="85883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 smtClean="0"/>
              <a:t>Textmasterformat bearbeiten</a:t>
            </a:r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02894ED4-EE47-43EB-B1BA-E70220226B9E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E58F53AD-F4B0-4340-BC51-2651161FED8F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6815552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67333540-4A76-4023-BA2D-9DA2BF10C284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69CE1348-7119-4970-8071-C419F121384A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23050368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kaler Titel 1"/>
          <p:cNvSpPr>
            <a:spLocks noGrp="1"/>
          </p:cNvSpPr>
          <p:nvPr>
            <p:ph type="title" orient="vert"/>
          </p:nvPr>
        </p:nvSpPr>
        <p:spPr>
          <a:xfrm>
            <a:off x="9555163" y="447675"/>
            <a:ext cx="3124200" cy="6511925"/>
          </a:xfrm>
        </p:spPr>
        <p:txBody>
          <a:bodyPr vert="eaVert"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>
          <a:xfrm>
            <a:off x="182563" y="447675"/>
            <a:ext cx="9220200" cy="6511925"/>
          </a:xfrm>
        </p:spPr>
        <p:txBody>
          <a:bodyPr vert="eaVert"/>
          <a:lstStyle/>
          <a:p>
            <a:pPr lvl="0"/>
            <a:r>
              <a:rPr lang="de-DE" smtClean="0"/>
              <a:t>Textmasterformat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A85AE7B7-EACE-470C-B6B8-EBBA1F7578BC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fld id="{6CE8B05D-9E3B-41CC-8B00-8DA838C56D34}" type="slidenum">
              <a:rPr lang="de-DE"/>
              <a:pPr/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37414795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7474" name="Rectangle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182563" y="1522413"/>
            <a:ext cx="12496800" cy="54371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116111" tIns="58055" rIns="116111" bIns="5805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</p:txBody>
      </p:sp>
      <p:sp>
        <p:nvSpPr>
          <p:cNvPr id="617475" name="Rectangle 3"/>
          <p:cNvSpPr>
            <a:spLocks noGrp="1" noChangeArrowheads="1"/>
          </p:cNvSpPr>
          <p:nvPr>
            <p:ph type="title"/>
          </p:nvPr>
        </p:nvSpPr>
        <p:spPr bwMode="auto">
          <a:xfrm>
            <a:off x="306388" y="447675"/>
            <a:ext cx="8761412" cy="920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117837" bIns="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de-DE" smtClean="0"/>
              <a:t>Titelmasterformat durch Klicken bearbeiten</a:t>
            </a:r>
          </a:p>
        </p:txBody>
      </p:sp>
      <p:sp>
        <p:nvSpPr>
          <p:cNvPr id="617478" name="Rectangle 6"/>
          <p:cNvSpPr>
            <a:spLocks noChangeArrowheads="1"/>
          </p:cNvSpPr>
          <p:nvPr/>
        </p:nvSpPr>
        <p:spPr bwMode="auto">
          <a:xfrm>
            <a:off x="0" y="0"/>
            <a:ext cx="13004800" cy="273050"/>
          </a:xfrm>
          <a:prstGeom prst="rect">
            <a:avLst/>
          </a:prstGeom>
          <a:solidFill>
            <a:srgbClr val="007E8C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chemeClr val="hlink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90000" tIns="46800" rIns="90000" bIns="46800" anchor="ctr"/>
          <a:lstStyle/>
          <a:p>
            <a:endParaRPr lang="de-DE" dirty="0"/>
          </a:p>
        </p:txBody>
      </p:sp>
      <p:sp>
        <p:nvSpPr>
          <p:cNvPr id="617484" name="Line 12"/>
          <p:cNvSpPr>
            <a:spLocks noChangeShapeType="1"/>
          </p:cNvSpPr>
          <p:nvPr/>
        </p:nvSpPr>
        <p:spPr bwMode="auto">
          <a:xfrm>
            <a:off x="203200" y="1535113"/>
            <a:ext cx="12498388" cy="0"/>
          </a:xfrm>
          <a:prstGeom prst="line">
            <a:avLst/>
          </a:prstGeom>
          <a:noFill/>
          <a:ln w="19050">
            <a:solidFill>
              <a:schemeClr val="hlink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0000" tIns="46800" rIns="90000" bIns="46800" anchor="ctr"/>
          <a:lstStyle/>
          <a:p>
            <a:endParaRPr lang="de-DE" dirty="0"/>
          </a:p>
        </p:txBody>
      </p:sp>
      <p:sp>
        <p:nvSpPr>
          <p:cNvPr id="617487" name="Rectangle 15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98438" y="7031038"/>
            <a:ext cx="3035300" cy="190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116111" tIns="58055" rIns="116111" bIns="58055" numCol="1" anchor="t" anchorCtr="0" compatLnSpc="1">
            <a:prstTxWarp prst="textNoShape">
              <a:avLst/>
            </a:prstTxWarp>
          </a:bodyPr>
          <a:lstStyle>
            <a:lvl1pPr defTabSz="1160463">
              <a:defRPr sz="1100"/>
            </a:lvl1pPr>
          </a:lstStyle>
          <a:p>
            <a:fld id="{4DD2919F-765C-426D-ACC1-51737CEE2F2F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617488" name="Rectangle 1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11791950" y="7031038"/>
            <a:ext cx="1038225" cy="190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116111" tIns="58055" rIns="116111" bIns="58055" numCol="1" anchor="t" anchorCtr="0" compatLnSpc="1">
            <a:prstTxWarp prst="textNoShape">
              <a:avLst/>
            </a:prstTxWarp>
          </a:bodyPr>
          <a:lstStyle>
            <a:lvl1pPr algn="r" defTabSz="1160463">
              <a:defRPr sz="1100"/>
            </a:lvl1pPr>
          </a:lstStyle>
          <a:p>
            <a:fld id="{C502962D-BF49-4BD5-81DC-86839D38B41E}" type="slidenum">
              <a:rPr lang="de-DE"/>
              <a:pPr/>
              <a:t>‹Nr.›</a:t>
            </a:fld>
            <a:endParaRPr lang="de-DE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iming>
    <p:tnLst>
      <p:par>
        <p:cTn id="1" dur="indefinite" restart="never" nodeType="tmRoot"/>
      </p:par>
    </p:tnLst>
  </p:timing>
  <p:hf hdr="0" ftr="0"/>
  <p:txStyles>
    <p:titleStyle>
      <a:lvl1pPr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+mj-lt"/>
          <a:ea typeface="+mj-ea"/>
          <a:cs typeface="+mj-cs"/>
        </a:defRPr>
      </a:lvl1pPr>
      <a:lvl2pPr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2pPr>
      <a:lvl3pPr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3pPr>
      <a:lvl4pPr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4pPr>
      <a:lvl5pPr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5pPr>
      <a:lvl6pPr marL="457200"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6pPr>
      <a:lvl7pPr marL="914400"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7pPr>
      <a:lvl8pPr marL="1371600"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8pPr>
      <a:lvl9pPr marL="1828800" algn="l" defTabSz="1160463" rtl="0" fontAlgn="base">
        <a:spcBef>
          <a:spcPct val="0"/>
        </a:spcBef>
        <a:spcAft>
          <a:spcPct val="0"/>
        </a:spcAft>
        <a:defRPr sz="2400">
          <a:solidFill>
            <a:srgbClr val="007E8C"/>
          </a:solidFill>
          <a:latin typeface="Verdana" pitchFamily="34" charset="0"/>
        </a:defRPr>
      </a:lvl9pPr>
    </p:titleStyle>
    <p:bodyStyle>
      <a:lvl1pPr marL="333375" indent="-333375" algn="l" defTabSz="1177925" rtl="0" fontAlgn="base">
        <a:spcBef>
          <a:spcPct val="50000"/>
        </a:spcBef>
        <a:spcAft>
          <a:spcPct val="0"/>
        </a:spcAft>
        <a:buClr>
          <a:schemeClr val="folHlink"/>
        </a:buClr>
        <a:buFont typeface="Wingdings" pitchFamily="2" charset="2"/>
        <a:buChar char="n"/>
        <a:defRPr>
          <a:solidFill>
            <a:srgbClr val="000000"/>
          </a:solidFill>
          <a:latin typeface="+mn-lt"/>
          <a:ea typeface="+mn-ea"/>
          <a:cs typeface="+mn-cs"/>
        </a:defRPr>
      </a:lvl1pPr>
      <a:lvl2pPr marL="600075" indent="-265113" algn="l" defTabSz="1177925" rtl="0" fontAlgn="base">
        <a:spcBef>
          <a:spcPct val="50000"/>
        </a:spcBef>
        <a:spcAft>
          <a:spcPct val="0"/>
        </a:spcAft>
        <a:buClr>
          <a:schemeClr val="folHlink"/>
        </a:buClr>
        <a:buSzPct val="110000"/>
        <a:buFont typeface="Wingdings" pitchFamily="2" charset="2"/>
        <a:buChar char="§"/>
        <a:defRPr>
          <a:solidFill>
            <a:srgbClr val="000000"/>
          </a:solidFill>
          <a:latin typeface="+mn-lt"/>
        </a:defRPr>
      </a:lvl2pPr>
      <a:lvl3pPr marL="890588" indent="-287338" algn="l" defTabSz="1177925" rtl="0" fontAlgn="base">
        <a:spcBef>
          <a:spcPct val="50000"/>
        </a:spcBef>
        <a:spcAft>
          <a:spcPct val="0"/>
        </a:spcAft>
        <a:buClr>
          <a:schemeClr val="folHlink"/>
        </a:buClr>
        <a:buFont typeface="Wide Latin" pitchFamily="18" charset="0"/>
        <a:buChar char="-"/>
        <a:defRPr>
          <a:solidFill>
            <a:srgbClr val="000000"/>
          </a:solidFill>
          <a:latin typeface="+mn-lt"/>
        </a:defRPr>
      </a:lvl3pPr>
      <a:lvl4pPr marL="979488" indent="-314325" algn="l" defTabSz="1160463" rtl="0" fontAlgn="base">
        <a:spcBef>
          <a:spcPct val="20000"/>
        </a:spcBef>
        <a:spcAft>
          <a:spcPct val="0"/>
        </a:spcAft>
        <a:buClr>
          <a:schemeClr val="hlink"/>
        </a:buClr>
        <a:buSzPct val="175000"/>
        <a:buChar char="-"/>
        <a:defRPr>
          <a:solidFill>
            <a:schemeClr val="tx1"/>
          </a:solidFill>
          <a:latin typeface="+mn-lt"/>
        </a:defRPr>
      </a:lvl4pPr>
      <a:lvl5pPr marL="2613025" indent="-290513" algn="l" defTabSz="1160463" rtl="0" fontAlgn="base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5pPr>
      <a:lvl6pPr marL="3070225" indent="-290513" algn="l" defTabSz="1160463" rtl="0" fontAlgn="base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6pPr>
      <a:lvl7pPr marL="3527425" indent="-290513" algn="l" defTabSz="1160463" rtl="0" fontAlgn="base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7pPr>
      <a:lvl8pPr marL="3984625" indent="-290513" algn="l" defTabSz="1160463" rtl="0" fontAlgn="base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8pPr>
      <a:lvl9pPr marL="4441825" indent="-290513" algn="l" defTabSz="1160463" rtl="0" fontAlgn="base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7.png"/><Relationship Id="rId7" Type="http://schemas.openxmlformats.org/officeDocument/2006/relationships/image" Target="../media/image1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5.png"/><Relationship Id="rId4" Type="http://schemas.openxmlformats.org/officeDocument/2006/relationships/image" Target="../media/image16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4.png"/><Relationship Id="rId4" Type="http://schemas.openxmlformats.org/officeDocument/2006/relationships/image" Target="../media/image23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png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5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datev.de/leistungsbeschreibung" TargetMode="External"/><Relationship Id="rId2" Type="http://schemas.openxmlformats.org/officeDocument/2006/relationships/hyperlink" Target="http://www.datev.de/dsgvo" TargetMode="Externa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hyperlink" Target="http://www.datev.de/info-db/1000192" TargetMode="External"/><Relationship Id="rId2" Type="http://schemas.openxmlformats.org/officeDocument/2006/relationships/hyperlink" Target="http://www.datev.de/info-db/1000562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://www.datev.de/info-db/1000548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de-DE" smtClean="0"/>
              <a:t>EU-Datenschutz-Grundverordnung</a:t>
            </a:r>
            <a:endParaRPr lang="de-DE" dirty="0"/>
          </a:p>
        </p:txBody>
      </p:sp>
      <p:sp>
        <p:nvSpPr>
          <p:cNvPr id="6" name="Untertitel 5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4334345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Was ist eigentlich …</a:t>
            </a:r>
            <a:endParaRPr lang="de-DE" dirty="0"/>
          </a:p>
        </p:txBody>
      </p:sp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EF3F80C-447D-4AA8-8111-A1994F54D166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1" name="Abgerundetes Rechteck 10"/>
          <p:cNvSpPr/>
          <p:nvPr/>
        </p:nvSpPr>
        <p:spPr>
          <a:xfrm>
            <a:off x="345716" y="2253444"/>
            <a:ext cx="5472608" cy="3015663"/>
          </a:xfrm>
          <a:prstGeom prst="roundRect">
            <a:avLst>
              <a:gd name="adj" fmla="val 7637"/>
            </a:avLst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r>
              <a:rPr lang="de-DE" sz="1800" b="1" dirty="0" smtClean="0">
                <a:solidFill>
                  <a:schemeClr val="tx1"/>
                </a:solidFill>
              </a:rPr>
              <a:t>… Datenschutz?</a:t>
            </a:r>
          </a:p>
          <a:p>
            <a:endParaRPr lang="de-DE" sz="1800" dirty="0">
              <a:solidFill>
                <a:schemeClr val="tx1"/>
              </a:solidFill>
            </a:endParaRPr>
          </a:p>
          <a:p>
            <a:r>
              <a:rPr lang="de-DE" sz="1800" dirty="0">
                <a:solidFill>
                  <a:schemeClr val="tx1"/>
                </a:solidFill>
              </a:rPr>
              <a:t>Datenschutz soll den Einzelnen davor schützen, dass er durch den Umgang mit seinen personenbezogenen Daten in seinem </a:t>
            </a:r>
            <a:r>
              <a:rPr lang="de-DE" sz="1800" dirty="0" smtClean="0">
                <a:solidFill>
                  <a:schemeClr val="tx1"/>
                </a:solidFill>
              </a:rPr>
              <a:t>Recht auf informationelle Selbstbestimmung beeinträchtigt </a:t>
            </a:r>
            <a:r>
              <a:rPr lang="de-DE" sz="1800" dirty="0">
                <a:solidFill>
                  <a:schemeClr val="tx1"/>
                </a:solidFill>
              </a:rPr>
              <a:t>wird</a:t>
            </a:r>
            <a:r>
              <a:rPr lang="de-DE" sz="1800" dirty="0" smtClean="0">
                <a:solidFill>
                  <a:schemeClr val="tx1"/>
                </a:solidFill>
              </a:rPr>
              <a:t>. Er beinhaltet </a:t>
            </a:r>
            <a:r>
              <a:rPr lang="de-DE" sz="1800" dirty="0" smtClean="0">
                <a:solidFill>
                  <a:srgbClr val="007E8C"/>
                </a:solidFill>
              </a:rPr>
              <a:t>technische </a:t>
            </a:r>
            <a:r>
              <a:rPr lang="de-DE" sz="1800" dirty="0" smtClean="0">
                <a:solidFill>
                  <a:schemeClr val="tx1"/>
                </a:solidFill>
              </a:rPr>
              <a:t>und </a:t>
            </a:r>
            <a:r>
              <a:rPr lang="de-DE" sz="1800" dirty="0" smtClean="0">
                <a:solidFill>
                  <a:srgbClr val="007E8C"/>
                </a:solidFill>
              </a:rPr>
              <a:t>organisatorische</a:t>
            </a:r>
            <a:r>
              <a:rPr lang="de-DE" sz="1800" dirty="0" smtClean="0">
                <a:solidFill>
                  <a:schemeClr val="tx1"/>
                </a:solidFill>
              </a:rPr>
              <a:t> Maßnahmen gegen den Missbrauch von Daten durch Organisationen. </a:t>
            </a:r>
            <a:endParaRPr lang="de-DE" sz="1800" dirty="0">
              <a:solidFill>
                <a:schemeClr val="tx1"/>
              </a:solidFill>
            </a:endParaRPr>
          </a:p>
        </p:txBody>
      </p:sp>
      <p:sp>
        <p:nvSpPr>
          <p:cNvPr id="12" name="Abgerundetes Rechteck 11"/>
          <p:cNvSpPr/>
          <p:nvPr/>
        </p:nvSpPr>
        <p:spPr>
          <a:xfrm>
            <a:off x="345716" y="5592010"/>
            <a:ext cx="9646049" cy="936104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de-DE" sz="1800" dirty="0" smtClean="0">
                <a:solidFill>
                  <a:schemeClr val="tx1"/>
                </a:solidFill>
              </a:rPr>
              <a:t>Geschäftsführer, Vorstände und Inhaber von Unternehmen sind im Rahmen ihrer Sorgfaltspflichten angehalten, Missbrauch von den ihnen anvertrauten Daten zu verhindern.</a:t>
            </a:r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7680377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Die EU-Datenschutz-Grundverordnung</a:t>
            </a:r>
            <a:r>
              <a:rPr lang="de-DE" dirty="0"/>
              <a:t> </a:t>
            </a:r>
            <a:r>
              <a:rPr lang="de-DE" dirty="0" smtClean="0"/>
              <a:t>kurz erklärt</a:t>
            </a:r>
            <a:endParaRPr lang="de-DE" dirty="0"/>
          </a:p>
        </p:txBody>
      </p:sp>
      <p:sp>
        <p:nvSpPr>
          <p:cNvPr id="6" name="Textplatzhalter 5"/>
          <p:cNvSpPr>
            <a:spLocks noGrp="1"/>
          </p:cNvSpPr>
          <p:nvPr>
            <p:ph idx="1"/>
          </p:nvPr>
        </p:nvSpPr>
        <p:spPr>
          <a:xfrm>
            <a:off x="182563" y="2144713"/>
            <a:ext cx="12496800" cy="4814887"/>
          </a:xfrm>
        </p:spPr>
        <p:txBody>
          <a:bodyPr/>
          <a:lstStyle/>
          <a:p>
            <a:r>
              <a:rPr lang="de-DE" dirty="0"/>
              <a:t>Die </a:t>
            </a:r>
            <a:r>
              <a:rPr lang="de-DE" dirty="0" smtClean="0"/>
              <a:t>EU-DSGVO </a:t>
            </a:r>
            <a:r>
              <a:rPr lang="de-DE" dirty="0"/>
              <a:t>ist ein </a:t>
            </a:r>
            <a:r>
              <a:rPr lang="de-DE" b="1" dirty="0"/>
              <a:t>europaweit einheitliches, unmittelbar geltendes Regelwerk </a:t>
            </a:r>
            <a:r>
              <a:rPr lang="de-DE" dirty="0"/>
              <a:t>zum Datenschutz.</a:t>
            </a:r>
          </a:p>
          <a:p>
            <a:pPr marL="0" indent="0">
              <a:buNone/>
            </a:pPr>
            <a:endParaRPr lang="de-DE" dirty="0"/>
          </a:p>
          <a:p>
            <a:r>
              <a:rPr lang="de-DE" dirty="0"/>
              <a:t>Sie löst das deutsche </a:t>
            </a:r>
            <a:r>
              <a:rPr lang="de-DE" b="1" dirty="0"/>
              <a:t>Bundesdatenschutzgesetz</a:t>
            </a:r>
            <a:r>
              <a:rPr lang="de-DE" dirty="0"/>
              <a:t> (BDSG) </a:t>
            </a:r>
            <a:r>
              <a:rPr lang="de-DE" dirty="0" smtClean="0"/>
              <a:t>am </a:t>
            </a:r>
            <a:r>
              <a:rPr lang="de-DE" b="1" dirty="0"/>
              <a:t>25.05.2018</a:t>
            </a:r>
            <a:r>
              <a:rPr lang="de-DE" dirty="0"/>
              <a:t> ab und gilt für alle Unternehmen und Behörden.</a:t>
            </a:r>
          </a:p>
          <a:p>
            <a:pPr marL="0" indent="0">
              <a:buNone/>
            </a:pPr>
            <a:endParaRPr lang="de-DE" dirty="0"/>
          </a:p>
          <a:p>
            <a:r>
              <a:rPr lang="de-DE" b="1" dirty="0"/>
              <a:t>Zielsetzung </a:t>
            </a:r>
            <a:r>
              <a:rPr lang="de-DE" dirty="0"/>
              <a:t>ist die Stärkung der Rechte von Betroffenen sowie ein europaweit einheitliches Datenschutzrecht und </a:t>
            </a:r>
            <a:r>
              <a:rPr lang="de-DE" dirty="0" smtClean="0"/>
              <a:t>die Förderung des freien Datenverkehrs.</a:t>
            </a:r>
            <a:endParaRPr lang="de-DE" dirty="0"/>
          </a:p>
          <a:p>
            <a:endParaRPr lang="de-DE" dirty="0"/>
          </a:p>
          <a:p>
            <a:r>
              <a:rPr lang="de-DE" dirty="0"/>
              <a:t>Dort, wo die </a:t>
            </a:r>
            <a:r>
              <a:rPr lang="de-DE" dirty="0" smtClean="0"/>
              <a:t>EU-DSGVO </a:t>
            </a:r>
            <a:r>
              <a:rPr lang="de-DE" dirty="0"/>
              <a:t>nicht greift oder es Öffnungsklauseln gibt, wird es weiterhin eine nationale Datenschutzgesetzgebung geben. Z</a:t>
            </a:r>
            <a:r>
              <a:rPr lang="de-DE" dirty="0" smtClean="0"/>
              <a:t>. B</a:t>
            </a:r>
            <a:r>
              <a:rPr lang="de-DE" dirty="0"/>
              <a:t>. in einem neuen Bundesdatenschutzgesetz (</a:t>
            </a:r>
            <a:r>
              <a:rPr lang="de-DE" b="1" dirty="0"/>
              <a:t>BDSG neu</a:t>
            </a:r>
            <a:r>
              <a:rPr lang="de-DE" dirty="0"/>
              <a:t>) oder den Landesdatenschutzgesetzen (</a:t>
            </a:r>
            <a:r>
              <a:rPr lang="de-DE" b="1" dirty="0"/>
              <a:t>LDSG</a:t>
            </a:r>
            <a:r>
              <a:rPr lang="de-DE" dirty="0" smtClean="0"/>
              <a:t>).</a:t>
            </a:r>
            <a:endParaRPr lang="de-DE" dirty="0"/>
          </a:p>
        </p:txBody>
      </p:sp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5E11B15-0F06-4CCF-83E2-914AF7431F26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3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641855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Die </a:t>
            </a:r>
            <a:r>
              <a:rPr lang="de-DE" dirty="0" smtClean="0"/>
              <a:t>wesentlichen </a:t>
            </a:r>
            <a:r>
              <a:rPr lang="de-DE" dirty="0"/>
              <a:t>Umsetzungserfordernisse der </a:t>
            </a:r>
            <a:br>
              <a:rPr lang="de-DE" dirty="0"/>
            </a:br>
            <a:r>
              <a:rPr lang="de-DE" dirty="0" smtClean="0"/>
              <a:t>EU-Datenschutz-Grundverordnung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8E1991-EABB-471C-9672-2495C768DFC0}" type="datetime1">
              <a:rPr lang="de-DE" smtClean="0"/>
              <a:t>01.02.2018</a:t>
            </a:fld>
            <a:endParaRPr lang="de-DE" dirty="0"/>
          </a:p>
        </p:txBody>
      </p:sp>
      <p:grpSp>
        <p:nvGrpSpPr>
          <p:cNvPr id="9" name="Gruppieren 8"/>
          <p:cNvGrpSpPr/>
          <p:nvPr/>
        </p:nvGrpSpPr>
        <p:grpSpPr>
          <a:xfrm>
            <a:off x="2523023" y="1580001"/>
            <a:ext cx="7980019" cy="1261875"/>
            <a:chOff x="141800" y="1649807"/>
            <a:chExt cx="7980019" cy="1261875"/>
          </a:xfrm>
        </p:grpSpPr>
        <p:pic>
          <p:nvPicPr>
            <p:cNvPr id="7" name="Grafik 6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41800" y="1649807"/>
              <a:ext cx="1264923" cy="1261875"/>
            </a:xfrm>
            <a:prstGeom prst="rect">
              <a:avLst/>
            </a:prstGeom>
          </p:spPr>
        </p:pic>
        <p:sp>
          <p:nvSpPr>
            <p:cNvPr id="8" name="Abgerundetes Rechteck 7"/>
            <p:cNvSpPr/>
            <p:nvPr/>
          </p:nvSpPr>
          <p:spPr>
            <a:xfrm>
              <a:off x="1258564" y="1786758"/>
              <a:ext cx="6863255" cy="987972"/>
            </a:xfrm>
            <a:prstGeom prst="roundRect">
              <a:avLst>
                <a:gd name="adj" fmla="val 8156"/>
              </a:avLst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2000" dirty="0" smtClean="0">
                  <a:solidFill>
                    <a:schemeClr val="tx1"/>
                  </a:solidFill>
                </a:rPr>
                <a:t>Grundsätzlich gilt: Wer unter dem alten BDSG </a:t>
              </a:r>
              <a:br>
                <a:rPr lang="de-DE" sz="2000" dirty="0" smtClean="0">
                  <a:solidFill>
                    <a:schemeClr val="tx1"/>
                  </a:solidFill>
                </a:rPr>
              </a:br>
              <a:r>
                <a:rPr lang="de-DE" sz="2000" dirty="0" smtClean="0">
                  <a:solidFill>
                    <a:schemeClr val="tx1"/>
                  </a:solidFill>
                </a:rPr>
                <a:t>gut aufgestellt war, wird es auch nach neuem </a:t>
              </a:r>
              <a:br>
                <a:rPr lang="de-DE" sz="2000" dirty="0" smtClean="0">
                  <a:solidFill>
                    <a:schemeClr val="tx1"/>
                  </a:solidFill>
                </a:rPr>
              </a:br>
              <a:r>
                <a:rPr lang="de-DE" sz="2000" dirty="0" smtClean="0">
                  <a:solidFill>
                    <a:schemeClr val="tx1"/>
                  </a:solidFill>
                </a:rPr>
                <a:t>Recht sein.</a:t>
              </a:r>
            </a:p>
          </p:txBody>
        </p:sp>
      </p:grpSp>
      <p:grpSp>
        <p:nvGrpSpPr>
          <p:cNvPr id="14" name="Gruppieren 13"/>
          <p:cNvGrpSpPr/>
          <p:nvPr/>
        </p:nvGrpSpPr>
        <p:grpSpPr>
          <a:xfrm>
            <a:off x="2523023" y="2638959"/>
            <a:ext cx="7980019" cy="1255532"/>
            <a:chOff x="141800" y="3055862"/>
            <a:chExt cx="7980019" cy="1255532"/>
          </a:xfrm>
        </p:grpSpPr>
        <p:sp>
          <p:nvSpPr>
            <p:cNvPr id="12" name="Abgerundetes Rechteck 11"/>
            <p:cNvSpPr/>
            <p:nvPr/>
          </p:nvSpPr>
          <p:spPr>
            <a:xfrm>
              <a:off x="1258565" y="3404856"/>
              <a:ext cx="6863254" cy="557544"/>
            </a:xfrm>
            <a:prstGeom prst="roundRect">
              <a:avLst/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2000" dirty="0"/>
                <a:t>Trotzdem gibt es Handlungsbedarf</a:t>
              </a:r>
              <a:r>
                <a:rPr lang="de-DE" sz="2000" dirty="0" smtClean="0"/>
                <a:t>!</a:t>
              </a:r>
              <a:endParaRPr lang="de-DE" sz="2000" dirty="0"/>
            </a:p>
          </p:txBody>
        </p:sp>
        <p:pic>
          <p:nvPicPr>
            <p:cNvPr id="13" name="Grafik 12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41800" y="3055862"/>
              <a:ext cx="1258564" cy="1255532"/>
            </a:xfrm>
            <a:prstGeom prst="rect">
              <a:avLst/>
            </a:prstGeom>
          </p:spPr>
        </p:pic>
      </p:grpSp>
      <p:grpSp>
        <p:nvGrpSpPr>
          <p:cNvPr id="20" name="Gruppieren 19"/>
          <p:cNvGrpSpPr/>
          <p:nvPr/>
        </p:nvGrpSpPr>
        <p:grpSpPr>
          <a:xfrm>
            <a:off x="1809093" y="4004281"/>
            <a:ext cx="4416213" cy="2526066"/>
            <a:chOff x="1416767" y="4133258"/>
            <a:chExt cx="4416213" cy="2526066"/>
          </a:xfrm>
        </p:grpSpPr>
        <p:sp>
          <p:nvSpPr>
            <p:cNvPr id="18" name="Abgerundetes Rechteck 17"/>
            <p:cNvSpPr/>
            <p:nvPr/>
          </p:nvSpPr>
          <p:spPr>
            <a:xfrm>
              <a:off x="2332984" y="4404107"/>
              <a:ext cx="3499996" cy="2255217"/>
            </a:xfrm>
            <a:prstGeom prst="roundRect">
              <a:avLst>
                <a:gd name="adj" fmla="val 4111"/>
              </a:avLst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pPr marL="285750" indent="-285750">
                <a:spcAft>
                  <a:spcPts val="600"/>
                </a:spcAft>
                <a:buClr>
                  <a:srgbClr val="007E8C"/>
                </a:buClr>
                <a:buFont typeface="Wingdings" panose="05000000000000000000" pitchFamily="2" charset="2"/>
                <a:buChar char="n"/>
              </a:pPr>
              <a:r>
                <a:rPr lang="de-DE" sz="1600" dirty="0" smtClean="0">
                  <a:solidFill>
                    <a:schemeClr val="tx1"/>
                  </a:solidFill>
                </a:rPr>
                <a:t>Erfüllung der Nachweispflicht</a:t>
              </a:r>
            </a:p>
            <a:p>
              <a:pPr marL="285750" indent="-285750">
                <a:spcAft>
                  <a:spcPts val="600"/>
                </a:spcAft>
                <a:buClr>
                  <a:srgbClr val="007E8C"/>
                </a:buClr>
                <a:buFont typeface="Wingdings" panose="05000000000000000000" pitchFamily="2" charset="2"/>
                <a:buChar char="n"/>
              </a:pPr>
              <a:r>
                <a:rPr lang="de-DE" sz="1600" dirty="0" smtClean="0">
                  <a:solidFill>
                    <a:schemeClr val="tx1"/>
                  </a:solidFill>
                </a:rPr>
                <a:t>Überarbeitung der Dokumentationen</a:t>
              </a:r>
            </a:p>
            <a:p>
              <a:pPr marL="285750" indent="-285750">
                <a:spcAft>
                  <a:spcPts val="600"/>
                </a:spcAft>
                <a:buClr>
                  <a:srgbClr val="007E8C"/>
                </a:buClr>
                <a:buFont typeface="Wingdings" panose="05000000000000000000" pitchFamily="2" charset="2"/>
                <a:buChar char="n"/>
              </a:pPr>
              <a:r>
                <a:rPr lang="de-DE" sz="1600" dirty="0" smtClean="0">
                  <a:solidFill>
                    <a:schemeClr val="tx1"/>
                  </a:solidFill>
                </a:rPr>
                <a:t>Einführung neuer Prozesse</a:t>
              </a:r>
            </a:p>
            <a:p>
              <a:pPr marL="285750" indent="-285750">
                <a:spcAft>
                  <a:spcPts val="600"/>
                </a:spcAft>
                <a:buClr>
                  <a:srgbClr val="007E8C"/>
                </a:buClr>
                <a:buFont typeface="Wingdings" panose="05000000000000000000" pitchFamily="2" charset="2"/>
                <a:buChar char="n"/>
              </a:pPr>
              <a:r>
                <a:rPr lang="de-DE" sz="1600" dirty="0" smtClean="0">
                  <a:solidFill>
                    <a:schemeClr val="tx1"/>
                  </a:solidFill>
                </a:rPr>
                <a:t>Bewertung von Schutzmaßnahmen</a:t>
              </a:r>
            </a:p>
            <a:p>
              <a:pPr marL="285750" indent="-285750">
                <a:spcAft>
                  <a:spcPts val="600"/>
                </a:spcAft>
                <a:buClr>
                  <a:srgbClr val="007E8C"/>
                </a:buClr>
                <a:buFont typeface="Wingdings" panose="05000000000000000000" pitchFamily="2" charset="2"/>
                <a:buChar char="n"/>
              </a:pPr>
              <a:r>
                <a:rPr lang="de-DE" sz="1600" dirty="0" smtClean="0">
                  <a:solidFill>
                    <a:schemeClr val="tx1"/>
                  </a:solidFill>
                </a:rPr>
                <a:t>Überarbeitung von Vorlagen</a:t>
              </a:r>
            </a:p>
          </p:txBody>
        </p:sp>
        <p:pic>
          <p:nvPicPr>
            <p:cNvPr id="16" name="Grafik 15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416767" y="4133258"/>
              <a:ext cx="1264923" cy="1261875"/>
            </a:xfrm>
            <a:prstGeom prst="rect">
              <a:avLst/>
            </a:prstGeom>
          </p:spPr>
        </p:pic>
      </p:grpSp>
      <p:grpSp>
        <p:nvGrpSpPr>
          <p:cNvPr id="21" name="Gruppieren 20"/>
          <p:cNvGrpSpPr/>
          <p:nvPr/>
        </p:nvGrpSpPr>
        <p:grpSpPr>
          <a:xfrm>
            <a:off x="6570377" y="4004281"/>
            <a:ext cx="4237503" cy="2526066"/>
            <a:chOff x="6322478" y="4133258"/>
            <a:chExt cx="4237503" cy="2526066"/>
          </a:xfrm>
        </p:grpSpPr>
        <p:sp>
          <p:nvSpPr>
            <p:cNvPr id="19" name="Abgerundetes Rechteck 18"/>
            <p:cNvSpPr/>
            <p:nvPr/>
          </p:nvSpPr>
          <p:spPr>
            <a:xfrm>
              <a:off x="7060781" y="4404107"/>
              <a:ext cx="3499200" cy="2255217"/>
            </a:xfrm>
            <a:prstGeom prst="roundRect">
              <a:avLst>
                <a:gd name="adj" fmla="val 4111"/>
              </a:avLst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pPr marL="285750" indent="-285750">
                <a:spcAft>
                  <a:spcPts val="600"/>
                </a:spcAft>
                <a:buClr>
                  <a:srgbClr val="007E8C"/>
                </a:buClr>
                <a:buFont typeface="Wingdings" panose="05000000000000000000" pitchFamily="2" charset="2"/>
                <a:buChar char="n"/>
              </a:pPr>
              <a:r>
                <a:rPr lang="de-DE" sz="1600" dirty="0" smtClean="0">
                  <a:solidFill>
                    <a:schemeClr val="tx1"/>
                  </a:solidFill>
                </a:rPr>
                <a:t>Einhaltung der </a:t>
              </a:r>
              <a:r>
                <a:rPr lang="de-DE" sz="1600" dirty="0">
                  <a:solidFill>
                    <a:schemeClr val="tx1"/>
                  </a:solidFill>
                </a:rPr>
                <a:t>R</a:t>
              </a:r>
              <a:r>
                <a:rPr lang="de-DE" sz="1600" dirty="0" smtClean="0">
                  <a:solidFill>
                    <a:schemeClr val="tx1"/>
                  </a:solidFill>
                </a:rPr>
                <a:t>echte Betroffener</a:t>
              </a:r>
            </a:p>
          </p:txBody>
        </p:sp>
        <p:pic>
          <p:nvPicPr>
            <p:cNvPr id="17" name="Grafik 16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322478" y="4133258"/>
              <a:ext cx="1264923" cy="1261875"/>
            </a:xfrm>
            <a:prstGeom prst="rect">
              <a:avLst/>
            </a:prstGeom>
          </p:spPr>
        </p:pic>
      </p:grpSp>
      <p:pic>
        <p:nvPicPr>
          <p:cNvPr id="22" name="Grafik 21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7320000">
            <a:off x="4254958" y="3297514"/>
            <a:ext cx="1264923" cy="1261875"/>
          </a:xfrm>
          <a:prstGeom prst="rect">
            <a:avLst/>
          </a:prstGeom>
        </p:spPr>
      </p:pic>
      <p:pic>
        <p:nvPicPr>
          <p:cNvPr id="23" name="Grafik 2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3630127">
            <a:off x="8056668" y="3297514"/>
            <a:ext cx="1264923" cy="1261875"/>
          </a:xfrm>
          <a:prstGeom prst="rect">
            <a:avLst/>
          </a:prstGeom>
        </p:spPr>
      </p:pic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4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0243768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Abgerundetes Rechteck 52"/>
          <p:cNvSpPr/>
          <p:nvPr/>
        </p:nvSpPr>
        <p:spPr>
          <a:xfrm>
            <a:off x="6619918" y="2987826"/>
            <a:ext cx="541773" cy="461665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54" name="Abgerundetes Rechteck 53"/>
          <p:cNvSpPr/>
          <p:nvPr/>
        </p:nvSpPr>
        <p:spPr>
          <a:xfrm>
            <a:off x="201700" y="2974439"/>
            <a:ext cx="541773" cy="461665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55" name="Abgerundetes Rechteck 54"/>
          <p:cNvSpPr/>
          <p:nvPr/>
        </p:nvSpPr>
        <p:spPr>
          <a:xfrm>
            <a:off x="201700" y="4041237"/>
            <a:ext cx="541773" cy="461665"/>
          </a:xfrm>
          <a:prstGeom prst="roundRect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60" name="Abgerundetes Rechteck 59"/>
          <p:cNvSpPr/>
          <p:nvPr/>
        </p:nvSpPr>
        <p:spPr>
          <a:xfrm>
            <a:off x="201700" y="5105190"/>
            <a:ext cx="541773" cy="461665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61" name="Abgerundetes Rechteck 60"/>
          <p:cNvSpPr/>
          <p:nvPr/>
        </p:nvSpPr>
        <p:spPr>
          <a:xfrm>
            <a:off x="201700" y="6139524"/>
            <a:ext cx="541773" cy="461665"/>
          </a:xfrm>
          <a:prstGeom prst="round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62" name="Abgerundetes Rechteck 61"/>
          <p:cNvSpPr/>
          <p:nvPr/>
        </p:nvSpPr>
        <p:spPr>
          <a:xfrm>
            <a:off x="6623437" y="1916932"/>
            <a:ext cx="541773" cy="461665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63" name="Abgerundetes Rechteck 62"/>
          <p:cNvSpPr/>
          <p:nvPr/>
        </p:nvSpPr>
        <p:spPr>
          <a:xfrm>
            <a:off x="6619917" y="4038392"/>
            <a:ext cx="541773" cy="461665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64" name="Abgerundetes Rechteck 63"/>
          <p:cNvSpPr/>
          <p:nvPr/>
        </p:nvSpPr>
        <p:spPr>
          <a:xfrm>
            <a:off x="6619916" y="5105190"/>
            <a:ext cx="541773" cy="461665"/>
          </a:xfrm>
          <a:prstGeom prst="roundRect">
            <a:avLst/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65" name="Abgerundetes Rechteck 64"/>
          <p:cNvSpPr/>
          <p:nvPr/>
        </p:nvSpPr>
        <p:spPr>
          <a:xfrm>
            <a:off x="6619916" y="6139524"/>
            <a:ext cx="541773" cy="461665"/>
          </a:xfrm>
          <a:prstGeom prst="round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Vorgehen zur Umsetzung des neuen Datenschutzrechts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4294967295"/>
          </p:nvPr>
        </p:nvSpPr>
        <p:spPr>
          <a:xfrm>
            <a:off x="0" y="7031038"/>
            <a:ext cx="3035300" cy="190500"/>
          </a:xfrm>
        </p:spPr>
        <p:txBody>
          <a:bodyPr/>
          <a:lstStyle/>
          <a:p>
            <a:fld id="{BED27F73-292B-4139-ABEE-0409AB5DD997}" type="datetime1">
              <a:rPr lang="de-DE" smtClean="0"/>
              <a:t>01.02.2018</a:t>
            </a:fld>
            <a:endParaRPr lang="de-DE" dirty="0"/>
          </a:p>
        </p:txBody>
      </p:sp>
      <p:grpSp>
        <p:nvGrpSpPr>
          <p:cNvPr id="9" name="Gruppieren 8"/>
          <p:cNvGrpSpPr/>
          <p:nvPr/>
        </p:nvGrpSpPr>
        <p:grpSpPr>
          <a:xfrm>
            <a:off x="201700" y="1712496"/>
            <a:ext cx="6032527" cy="911192"/>
            <a:chOff x="291088" y="1588319"/>
            <a:chExt cx="6032527" cy="911192"/>
          </a:xfrm>
        </p:grpSpPr>
        <p:sp>
          <p:nvSpPr>
            <p:cNvPr id="7" name="Abgerundetes Rechteck 6"/>
            <p:cNvSpPr/>
            <p:nvPr/>
          </p:nvSpPr>
          <p:spPr>
            <a:xfrm>
              <a:off x="291088" y="1790998"/>
              <a:ext cx="541773" cy="461665"/>
            </a:xfrm>
            <a:prstGeom prst="roundRect">
              <a:avLst/>
            </a:prstGeom>
            <a:solidFill>
              <a:schemeClr val="accent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de-DE" sz="1600" smtClean="0">
                <a:solidFill>
                  <a:schemeClr val="tx1"/>
                </a:solidFill>
              </a:endParaRPr>
            </a:p>
          </p:txBody>
        </p:sp>
        <p:sp>
          <p:nvSpPr>
            <p:cNvPr id="24" name="Abgerundetes Rechteck 23"/>
            <p:cNvSpPr/>
            <p:nvPr/>
          </p:nvSpPr>
          <p:spPr>
            <a:xfrm>
              <a:off x="893848" y="1588319"/>
              <a:ext cx="5429767" cy="911192"/>
            </a:xfrm>
            <a:prstGeom prst="roundRect">
              <a:avLst/>
            </a:prstGeom>
            <a:solidFill>
              <a:schemeClr val="accent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Benennung eines fachkundigen </a:t>
              </a:r>
              <a:r>
                <a:rPr lang="de-DE" sz="1800" dirty="0" smtClean="0"/>
                <a:t>Datenschutzbeauftragten</a:t>
              </a:r>
              <a:endParaRPr lang="de-DE" sz="1800" dirty="0"/>
            </a:p>
          </p:txBody>
        </p:sp>
        <p:sp>
          <p:nvSpPr>
            <p:cNvPr id="3" name="Textfeld 2"/>
            <p:cNvSpPr txBox="1"/>
            <p:nvPr/>
          </p:nvSpPr>
          <p:spPr>
            <a:xfrm>
              <a:off x="381549" y="1813083"/>
              <a:ext cx="41870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 smtClean="0"/>
                <a:t>1.</a:t>
              </a:r>
              <a:endParaRPr lang="de-DE" sz="2400" dirty="0"/>
            </a:p>
          </p:txBody>
        </p:sp>
      </p:grpSp>
      <p:grpSp>
        <p:nvGrpSpPr>
          <p:cNvPr id="8" name="Gruppieren 7"/>
          <p:cNvGrpSpPr/>
          <p:nvPr/>
        </p:nvGrpSpPr>
        <p:grpSpPr>
          <a:xfrm>
            <a:off x="292161" y="2763062"/>
            <a:ext cx="5942066" cy="911192"/>
            <a:chOff x="381549" y="2638885"/>
            <a:chExt cx="5942066" cy="911192"/>
          </a:xfrm>
        </p:grpSpPr>
        <p:sp>
          <p:nvSpPr>
            <p:cNvPr id="33" name="Abgerundetes Rechteck 32"/>
            <p:cNvSpPr/>
            <p:nvPr/>
          </p:nvSpPr>
          <p:spPr>
            <a:xfrm>
              <a:off x="893848" y="2638885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1">
                <a:lumMod val="20000"/>
                <a:lumOff val="80000"/>
              </a:schemeClr>
            </a:solidFill>
            <a:ln/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Bestandsaufnahme durchführen</a:t>
              </a:r>
            </a:p>
          </p:txBody>
        </p:sp>
        <p:sp>
          <p:nvSpPr>
            <p:cNvPr id="35" name="Textfeld 34"/>
            <p:cNvSpPr txBox="1"/>
            <p:nvPr/>
          </p:nvSpPr>
          <p:spPr>
            <a:xfrm>
              <a:off x="381549" y="2863649"/>
              <a:ext cx="41870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/>
                <a:t>2</a:t>
              </a:r>
              <a:r>
                <a:rPr lang="de-DE" sz="2400" dirty="0" smtClean="0"/>
                <a:t>.</a:t>
              </a:r>
              <a:endParaRPr lang="de-DE" sz="2400" dirty="0"/>
            </a:p>
          </p:txBody>
        </p:sp>
      </p:grpSp>
      <p:grpSp>
        <p:nvGrpSpPr>
          <p:cNvPr id="10" name="Gruppieren 9"/>
          <p:cNvGrpSpPr/>
          <p:nvPr/>
        </p:nvGrpSpPr>
        <p:grpSpPr>
          <a:xfrm>
            <a:off x="292161" y="3813628"/>
            <a:ext cx="5942066" cy="911192"/>
            <a:chOff x="381549" y="3689451"/>
            <a:chExt cx="5942066" cy="911192"/>
          </a:xfrm>
        </p:grpSpPr>
        <p:sp>
          <p:nvSpPr>
            <p:cNvPr id="25" name="Abgerundetes Rechteck 24"/>
            <p:cNvSpPr/>
            <p:nvPr/>
          </p:nvSpPr>
          <p:spPr>
            <a:xfrm>
              <a:off x="893848" y="3689451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4"/>
            </a:lnRef>
            <a:fillRef idx="1">
              <a:schemeClr val="lt1"/>
            </a:fillRef>
            <a:effectRef idx="0">
              <a:schemeClr val="accent4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Verzeichnis der Verarbeitungstätigkeiten erstellen</a:t>
              </a:r>
            </a:p>
          </p:txBody>
        </p:sp>
        <p:sp>
          <p:nvSpPr>
            <p:cNvPr id="36" name="Textfeld 35"/>
            <p:cNvSpPr txBox="1"/>
            <p:nvPr/>
          </p:nvSpPr>
          <p:spPr>
            <a:xfrm>
              <a:off x="381549" y="3914215"/>
              <a:ext cx="41870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/>
                <a:t>3</a:t>
              </a:r>
              <a:r>
                <a:rPr lang="de-DE" sz="2400" dirty="0" smtClean="0"/>
                <a:t>.</a:t>
              </a:r>
              <a:endParaRPr lang="de-DE" sz="2400" dirty="0"/>
            </a:p>
          </p:txBody>
        </p:sp>
      </p:grpSp>
      <p:grpSp>
        <p:nvGrpSpPr>
          <p:cNvPr id="11" name="Gruppieren 10"/>
          <p:cNvGrpSpPr/>
          <p:nvPr/>
        </p:nvGrpSpPr>
        <p:grpSpPr>
          <a:xfrm>
            <a:off x="292161" y="4864194"/>
            <a:ext cx="5942066" cy="911192"/>
            <a:chOff x="381549" y="4740017"/>
            <a:chExt cx="5942066" cy="911192"/>
          </a:xfrm>
        </p:grpSpPr>
        <p:sp>
          <p:nvSpPr>
            <p:cNvPr id="26" name="Abgerundetes Rechteck 25"/>
            <p:cNvSpPr/>
            <p:nvPr/>
          </p:nvSpPr>
          <p:spPr>
            <a:xfrm>
              <a:off x="893848" y="4740017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5"/>
            </a:lnRef>
            <a:fillRef idx="1">
              <a:schemeClr val="lt1"/>
            </a:fillRef>
            <a:effectRef idx="0">
              <a:schemeClr val="accent5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Festlegung des Dokumentationsumfangs </a:t>
              </a:r>
              <a:r>
                <a:rPr lang="de-DE" sz="1800" dirty="0" smtClean="0"/>
                <a:t/>
              </a:r>
              <a:br>
                <a:rPr lang="de-DE" sz="1800" dirty="0" smtClean="0"/>
              </a:br>
              <a:r>
                <a:rPr lang="de-DE" sz="1800" dirty="0" smtClean="0"/>
                <a:t>zur </a:t>
              </a:r>
              <a:r>
                <a:rPr lang="de-DE" sz="1800" dirty="0"/>
                <a:t>Erfüllung der Rechenschaftspflichten</a:t>
              </a:r>
            </a:p>
          </p:txBody>
        </p:sp>
        <p:sp>
          <p:nvSpPr>
            <p:cNvPr id="37" name="Textfeld 36"/>
            <p:cNvSpPr txBox="1"/>
            <p:nvPr/>
          </p:nvSpPr>
          <p:spPr>
            <a:xfrm>
              <a:off x="381549" y="4964781"/>
              <a:ext cx="41870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/>
                <a:t>4</a:t>
              </a:r>
              <a:r>
                <a:rPr lang="de-DE" sz="2400" dirty="0" smtClean="0"/>
                <a:t>.</a:t>
              </a:r>
              <a:endParaRPr lang="de-DE" sz="2400" dirty="0"/>
            </a:p>
          </p:txBody>
        </p:sp>
      </p:grpSp>
      <p:grpSp>
        <p:nvGrpSpPr>
          <p:cNvPr id="12" name="Gruppieren 11"/>
          <p:cNvGrpSpPr/>
          <p:nvPr/>
        </p:nvGrpSpPr>
        <p:grpSpPr>
          <a:xfrm>
            <a:off x="292161" y="5914760"/>
            <a:ext cx="5942066" cy="911192"/>
            <a:chOff x="381549" y="5790583"/>
            <a:chExt cx="5942066" cy="911192"/>
          </a:xfrm>
        </p:grpSpPr>
        <p:sp>
          <p:nvSpPr>
            <p:cNvPr id="27" name="Abgerundetes Rechteck 26"/>
            <p:cNvSpPr/>
            <p:nvPr/>
          </p:nvSpPr>
          <p:spPr>
            <a:xfrm>
              <a:off x="893848" y="5790583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Rechtsgrundlagen der Verarbeitung überprüfen</a:t>
              </a:r>
            </a:p>
          </p:txBody>
        </p:sp>
        <p:sp>
          <p:nvSpPr>
            <p:cNvPr id="38" name="Textfeld 37"/>
            <p:cNvSpPr txBox="1"/>
            <p:nvPr/>
          </p:nvSpPr>
          <p:spPr>
            <a:xfrm>
              <a:off x="381549" y="6015347"/>
              <a:ext cx="41870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/>
                <a:t>5</a:t>
              </a:r>
              <a:r>
                <a:rPr lang="de-DE" sz="2400" dirty="0" smtClean="0"/>
                <a:t>.</a:t>
              </a:r>
              <a:endParaRPr lang="de-DE" sz="2400" dirty="0"/>
            </a:p>
          </p:txBody>
        </p:sp>
      </p:grpSp>
      <p:grpSp>
        <p:nvGrpSpPr>
          <p:cNvPr id="13" name="Gruppieren 12"/>
          <p:cNvGrpSpPr/>
          <p:nvPr/>
        </p:nvGrpSpPr>
        <p:grpSpPr>
          <a:xfrm>
            <a:off x="6709910" y="1712496"/>
            <a:ext cx="5950176" cy="911192"/>
            <a:chOff x="6709910" y="1588319"/>
            <a:chExt cx="5950176" cy="911192"/>
          </a:xfrm>
        </p:grpSpPr>
        <p:sp>
          <p:nvSpPr>
            <p:cNvPr id="28" name="Abgerundetes Rechteck 27"/>
            <p:cNvSpPr/>
            <p:nvPr/>
          </p:nvSpPr>
          <p:spPr>
            <a:xfrm>
              <a:off x="7230319" y="1588319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1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 smtClean="0"/>
                <a:t>Datenschutz-Management-System aufbauen</a:t>
              </a:r>
            </a:p>
          </p:txBody>
        </p:sp>
        <p:sp>
          <p:nvSpPr>
            <p:cNvPr id="39" name="Textfeld 38"/>
            <p:cNvSpPr txBox="1"/>
            <p:nvPr/>
          </p:nvSpPr>
          <p:spPr>
            <a:xfrm>
              <a:off x="6709910" y="1813083"/>
              <a:ext cx="418705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 smtClean="0"/>
                <a:t>6.</a:t>
              </a:r>
              <a:endParaRPr lang="de-DE" sz="2400" dirty="0"/>
            </a:p>
          </p:txBody>
        </p:sp>
      </p:grpSp>
      <p:grpSp>
        <p:nvGrpSpPr>
          <p:cNvPr id="56" name="Gruppieren 55"/>
          <p:cNvGrpSpPr/>
          <p:nvPr/>
        </p:nvGrpSpPr>
        <p:grpSpPr>
          <a:xfrm>
            <a:off x="6709910" y="2757863"/>
            <a:ext cx="5950176" cy="911192"/>
            <a:chOff x="6709910" y="2633686"/>
            <a:chExt cx="5950176" cy="911192"/>
          </a:xfrm>
        </p:grpSpPr>
        <p:sp>
          <p:nvSpPr>
            <p:cNvPr id="29" name="Abgerundetes Rechteck 28"/>
            <p:cNvSpPr/>
            <p:nvPr/>
          </p:nvSpPr>
          <p:spPr>
            <a:xfrm>
              <a:off x="7230319" y="2633686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Umsetzung der </a:t>
              </a:r>
              <a:r>
                <a:rPr lang="de-DE" sz="1800" dirty="0" smtClean="0"/>
                <a:t>Informationspflichten</a:t>
              </a:r>
              <a:endParaRPr lang="de-DE" sz="1800" dirty="0"/>
            </a:p>
          </p:txBody>
        </p:sp>
        <p:sp>
          <p:nvSpPr>
            <p:cNvPr id="40" name="Textfeld 39"/>
            <p:cNvSpPr txBox="1"/>
            <p:nvPr/>
          </p:nvSpPr>
          <p:spPr>
            <a:xfrm>
              <a:off x="6709910" y="2863649"/>
              <a:ext cx="418705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 smtClean="0"/>
                <a:t>7.</a:t>
              </a:r>
              <a:endParaRPr lang="de-DE" sz="2400" dirty="0"/>
            </a:p>
          </p:txBody>
        </p:sp>
      </p:grpSp>
      <p:grpSp>
        <p:nvGrpSpPr>
          <p:cNvPr id="57" name="Gruppieren 56"/>
          <p:cNvGrpSpPr/>
          <p:nvPr/>
        </p:nvGrpSpPr>
        <p:grpSpPr>
          <a:xfrm>
            <a:off x="6709910" y="3818967"/>
            <a:ext cx="5950176" cy="911192"/>
            <a:chOff x="6709910" y="3694790"/>
            <a:chExt cx="5950176" cy="911192"/>
          </a:xfrm>
        </p:grpSpPr>
        <p:sp>
          <p:nvSpPr>
            <p:cNvPr id="30" name="Abgerundetes Rechteck 29"/>
            <p:cNvSpPr/>
            <p:nvPr/>
          </p:nvSpPr>
          <p:spPr>
            <a:xfrm>
              <a:off x="7230319" y="3694790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1">
                <a:lumMod val="20000"/>
                <a:lumOff val="80000"/>
              </a:schemeClr>
            </a:solidFill>
            <a:ln>
              <a:noFill/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Auftragsverarbeitung überprüfen</a:t>
              </a:r>
            </a:p>
          </p:txBody>
        </p:sp>
        <p:sp>
          <p:nvSpPr>
            <p:cNvPr id="41" name="Textfeld 40"/>
            <p:cNvSpPr txBox="1"/>
            <p:nvPr/>
          </p:nvSpPr>
          <p:spPr>
            <a:xfrm>
              <a:off x="6709910" y="3914215"/>
              <a:ext cx="418705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 smtClean="0"/>
                <a:t>8.</a:t>
              </a:r>
              <a:endParaRPr lang="de-DE" sz="2400" dirty="0"/>
            </a:p>
          </p:txBody>
        </p:sp>
      </p:grpSp>
      <p:grpSp>
        <p:nvGrpSpPr>
          <p:cNvPr id="58" name="Gruppieren 57"/>
          <p:cNvGrpSpPr/>
          <p:nvPr/>
        </p:nvGrpSpPr>
        <p:grpSpPr>
          <a:xfrm>
            <a:off x="6709910" y="4864194"/>
            <a:ext cx="5950176" cy="911192"/>
            <a:chOff x="6709910" y="4740017"/>
            <a:chExt cx="5950176" cy="911192"/>
          </a:xfrm>
        </p:grpSpPr>
        <p:sp>
          <p:nvSpPr>
            <p:cNvPr id="31" name="Abgerundetes Rechteck 30"/>
            <p:cNvSpPr/>
            <p:nvPr/>
          </p:nvSpPr>
          <p:spPr>
            <a:xfrm>
              <a:off x="7230319" y="4740017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4"/>
            </a:lnRef>
            <a:fillRef idx="1">
              <a:schemeClr val="lt1"/>
            </a:fillRef>
            <a:effectRef idx="0">
              <a:schemeClr val="accent4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Überprüfung der </a:t>
              </a:r>
              <a:r>
                <a:rPr lang="de-DE" sz="1800" dirty="0" smtClean="0"/>
                <a:t>technisch-organisatorischen </a:t>
              </a:r>
              <a:r>
                <a:rPr lang="de-DE" sz="1800" dirty="0"/>
                <a:t>Maßnahmen und </a:t>
              </a:r>
              <a:r>
                <a:rPr lang="de-DE" sz="1800" dirty="0" smtClean="0"/>
                <a:t/>
              </a:r>
              <a:br>
                <a:rPr lang="de-DE" sz="1800" dirty="0" smtClean="0"/>
              </a:br>
              <a:r>
                <a:rPr lang="de-DE" sz="1800" dirty="0" smtClean="0"/>
                <a:t>PDCA-Zyklus </a:t>
              </a:r>
              <a:r>
                <a:rPr lang="de-DE" sz="1800" dirty="0"/>
                <a:t>etablieren</a:t>
              </a:r>
            </a:p>
          </p:txBody>
        </p:sp>
        <p:sp>
          <p:nvSpPr>
            <p:cNvPr id="42" name="Textfeld 41"/>
            <p:cNvSpPr txBox="1"/>
            <p:nvPr/>
          </p:nvSpPr>
          <p:spPr>
            <a:xfrm>
              <a:off x="6709910" y="4964781"/>
              <a:ext cx="418705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 smtClean="0"/>
                <a:t>9.</a:t>
              </a:r>
              <a:endParaRPr lang="de-DE" sz="2400" dirty="0"/>
            </a:p>
          </p:txBody>
        </p:sp>
      </p:grpSp>
      <p:grpSp>
        <p:nvGrpSpPr>
          <p:cNvPr id="59" name="Gruppieren 58"/>
          <p:cNvGrpSpPr/>
          <p:nvPr/>
        </p:nvGrpSpPr>
        <p:grpSpPr>
          <a:xfrm>
            <a:off x="6630285" y="5914760"/>
            <a:ext cx="6029801" cy="911192"/>
            <a:chOff x="6630285" y="5790583"/>
            <a:chExt cx="6029801" cy="911192"/>
          </a:xfrm>
        </p:grpSpPr>
        <p:sp>
          <p:nvSpPr>
            <p:cNvPr id="32" name="Abgerundetes Rechteck 31"/>
            <p:cNvSpPr/>
            <p:nvPr/>
          </p:nvSpPr>
          <p:spPr>
            <a:xfrm>
              <a:off x="7230319" y="5790583"/>
              <a:ext cx="5429767" cy="911192"/>
            </a:xfrm>
            <a:prstGeom prst="roundRect">
              <a:avLst>
                <a:gd name="adj" fmla="val 11799"/>
              </a:avLst>
            </a:prstGeom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800" dirty="0"/>
                <a:t>Mitarbeiter nach dem neuen Recht und seiner Umsetzung schulen</a:t>
              </a:r>
            </a:p>
          </p:txBody>
        </p:sp>
        <p:sp>
          <p:nvSpPr>
            <p:cNvPr id="43" name="Textfeld 42"/>
            <p:cNvSpPr txBox="1"/>
            <p:nvPr/>
          </p:nvSpPr>
          <p:spPr>
            <a:xfrm>
              <a:off x="6630285" y="6015347"/>
              <a:ext cx="58541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2400" dirty="0" smtClean="0"/>
                <a:t>10.</a:t>
              </a:r>
              <a:endParaRPr lang="de-DE" sz="2400" dirty="0"/>
            </a:p>
          </p:txBody>
        </p:sp>
      </p:grpSp>
      <p:sp>
        <p:nvSpPr>
          <p:cNvPr id="14" name="Foliennummernplatzhalter 1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5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1304471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1. Benennung eines fachkundigen   Datenschutzbeauftragten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198BAA8-DC2D-4023-B01C-5E5F910AF594}" type="datetime1">
              <a:rPr lang="de-DE" smtClean="0"/>
              <a:t>01.02.2018</a:t>
            </a:fld>
            <a:endParaRPr lang="de-DE" dirty="0"/>
          </a:p>
        </p:txBody>
      </p:sp>
      <p:grpSp>
        <p:nvGrpSpPr>
          <p:cNvPr id="20" name="Gruppieren 19"/>
          <p:cNvGrpSpPr/>
          <p:nvPr/>
        </p:nvGrpSpPr>
        <p:grpSpPr>
          <a:xfrm>
            <a:off x="874571" y="2829508"/>
            <a:ext cx="4920123" cy="1488638"/>
            <a:chOff x="302466" y="3162114"/>
            <a:chExt cx="4920123" cy="1488638"/>
          </a:xfrm>
        </p:grpSpPr>
        <p:pic>
          <p:nvPicPr>
            <p:cNvPr id="10" name="Grafik 9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02466" y="3162114"/>
              <a:ext cx="1492234" cy="1488638"/>
            </a:xfrm>
            <a:prstGeom prst="rect">
              <a:avLst/>
            </a:prstGeom>
          </p:spPr>
        </p:pic>
        <p:sp>
          <p:nvSpPr>
            <p:cNvPr id="12" name="Abgerundetes Rechteck 11"/>
            <p:cNvSpPr/>
            <p:nvPr/>
          </p:nvSpPr>
          <p:spPr>
            <a:xfrm>
              <a:off x="1710617" y="3343973"/>
              <a:ext cx="3511972" cy="1306779"/>
            </a:xfrm>
            <a:prstGeom prst="roundRect">
              <a:avLst>
                <a:gd name="adj" fmla="val 10930"/>
              </a:avLst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/>
                <a:t>… sie </a:t>
              </a:r>
              <a:r>
                <a:rPr lang="de-DE" sz="1600" dirty="0"/>
                <a:t>mindestens 10 Personen beschäftigen, die automatisiert Daten </a:t>
              </a:r>
              <a:r>
                <a:rPr lang="de-DE" sz="1600" dirty="0" smtClean="0"/>
                <a:t>verarbeiten.</a:t>
              </a:r>
              <a:endParaRPr lang="de-DE" sz="1600" dirty="0" smtClean="0">
                <a:solidFill>
                  <a:schemeClr val="tx1"/>
                </a:solidFill>
              </a:endParaRPr>
            </a:p>
          </p:txBody>
        </p:sp>
      </p:grpSp>
      <p:grpSp>
        <p:nvGrpSpPr>
          <p:cNvPr id="16" name="Gruppieren 15"/>
          <p:cNvGrpSpPr/>
          <p:nvPr/>
        </p:nvGrpSpPr>
        <p:grpSpPr>
          <a:xfrm>
            <a:off x="2427863" y="1427035"/>
            <a:ext cx="9077418" cy="1488638"/>
            <a:chOff x="1361000" y="1637235"/>
            <a:chExt cx="9077418" cy="1488638"/>
          </a:xfrm>
        </p:grpSpPr>
        <p:pic>
          <p:nvPicPr>
            <p:cNvPr id="11" name="Grafik 10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61000" y="1637235"/>
              <a:ext cx="1492234" cy="1488638"/>
            </a:xfrm>
            <a:prstGeom prst="rect">
              <a:avLst/>
            </a:prstGeom>
          </p:spPr>
        </p:pic>
        <p:sp>
          <p:nvSpPr>
            <p:cNvPr id="13" name="Textfeld 12"/>
            <p:cNvSpPr txBox="1"/>
            <p:nvPr/>
          </p:nvSpPr>
          <p:spPr>
            <a:xfrm>
              <a:off x="2619320" y="2211616"/>
              <a:ext cx="7819098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600" dirty="0" smtClean="0"/>
                <a:t>Unternehmen müssen einen Datenschutzbeauftragten benennen, wenn …</a:t>
              </a:r>
              <a:endParaRPr lang="de-DE" sz="1600" dirty="0"/>
            </a:p>
          </p:txBody>
        </p:sp>
      </p:grpSp>
      <p:grpSp>
        <p:nvGrpSpPr>
          <p:cNvPr id="19" name="Gruppieren 18"/>
          <p:cNvGrpSpPr/>
          <p:nvPr/>
        </p:nvGrpSpPr>
        <p:grpSpPr>
          <a:xfrm>
            <a:off x="6475787" y="2864530"/>
            <a:ext cx="4889564" cy="1488638"/>
            <a:chOff x="218698" y="5074252"/>
            <a:chExt cx="4889564" cy="1488638"/>
          </a:xfrm>
        </p:grpSpPr>
        <p:pic>
          <p:nvPicPr>
            <p:cNvPr id="8" name="Grafik 7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8698" y="5074252"/>
              <a:ext cx="1492234" cy="1488638"/>
            </a:xfrm>
            <a:prstGeom prst="rect">
              <a:avLst/>
            </a:prstGeom>
          </p:spPr>
        </p:pic>
        <p:sp>
          <p:nvSpPr>
            <p:cNvPr id="14" name="Abgerundetes Rechteck 13"/>
            <p:cNvSpPr/>
            <p:nvPr/>
          </p:nvSpPr>
          <p:spPr>
            <a:xfrm>
              <a:off x="1596290" y="5256111"/>
              <a:ext cx="3511972" cy="1271757"/>
            </a:xfrm>
            <a:prstGeom prst="roundRect">
              <a:avLst>
                <a:gd name="adj" fmla="val 10930"/>
              </a:avLst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/>
                <a:t>…</a:t>
              </a:r>
              <a:r>
                <a:rPr lang="de-DE" sz="1600" dirty="0"/>
                <a:t> ihre Kerntätigkeit in der umfangreichen Verarbeitung besonderer Kategorien personenbezogener Daten </a:t>
              </a:r>
              <a:r>
                <a:rPr lang="de-DE" sz="1600" dirty="0" smtClean="0"/>
                <a:t>besteht. </a:t>
              </a:r>
              <a:endParaRPr lang="de-DE" sz="1600" dirty="0" smtClean="0">
                <a:solidFill>
                  <a:schemeClr val="tx1"/>
                </a:solidFill>
              </a:endParaRPr>
            </a:p>
          </p:txBody>
        </p:sp>
      </p:grpSp>
      <p:grpSp>
        <p:nvGrpSpPr>
          <p:cNvPr id="18" name="Gruppieren 17"/>
          <p:cNvGrpSpPr/>
          <p:nvPr/>
        </p:nvGrpSpPr>
        <p:grpSpPr>
          <a:xfrm>
            <a:off x="3674296" y="4452376"/>
            <a:ext cx="4852099" cy="1490400"/>
            <a:chOff x="6826379" y="5294119"/>
            <a:chExt cx="4852099" cy="1490400"/>
          </a:xfrm>
        </p:grpSpPr>
        <p:sp>
          <p:nvSpPr>
            <p:cNvPr id="15" name="Abgerundetes Rechteck 14"/>
            <p:cNvSpPr/>
            <p:nvPr/>
          </p:nvSpPr>
          <p:spPr>
            <a:xfrm>
              <a:off x="8166506" y="5476859"/>
              <a:ext cx="3511972" cy="1159061"/>
            </a:xfrm>
            <a:prstGeom prst="roundRect">
              <a:avLst>
                <a:gd name="adj" fmla="val 10930"/>
              </a:avLst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/>
                <a:t>…</a:t>
              </a:r>
              <a:r>
                <a:rPr lang="de-DE" sz="1600" dirty="0"/>
                <a:t> sie Datenschutz-Folgenabschätzungen vornehmen</a:t>
              </a:r>
              <a:r>
                <a:rPr lang="de-DE" sz="1600" dirty="0" smtClean="0"/>
                <a:t>.</a:t>
              </a:r>
              <a:endParaRPr lang="de-DE" sz="1600" dirty="0" smtClean="0">
                <a:solidFill>
                  <a:schemeClr val="tx1"/>
                </a:solidFill>
              </a:endParaRPr>
            </a:p>
          </p:txBody>
        </p:sp>
        <p:pic>
          <p:nvPicPr>
            <p:cNvPr id="17" name="Grafik 16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826379" y="5294119"/>
              <a:ext cx="1494000" cy="1490400"/>
            </a:xfrm>
            <a:prstGeom prst="rect">
              <a:avLst/>
            </a:prstGeom>
          </p:spPr>
        </p:pic>
      </p:grpSp>
      <p:sp>
        <p:nvSpPr>
          <p:cNvPr id="21" name="Abgerundetes Rechteck 20"/>
          <p:cNvSpPr/>
          <p:nvPr/>
        </p:nvSpPr>
        <p:spPr>
          <a:xfrm>
            <a:off x="1753741" y="6060559"/>
            <a:ext cx="9637985" cy="649370"/>
          </a:xfrm>
          <a:prstGeom prst="roundRect">
            <a:avLst>
              <a:gd name="adj" fmla="val 10930"/>
            </a:avLst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/>
              <a:t>Seine Kontaktdaten sind zu veröffentlichen und der Aufsichtsbehörde mitzuteilen!</a:t>
            </a:r>
            <a:endParaRPr lang="de-DE" sz="1600" dirty="0" smtClean="0">
              <a:solidFill>
                <a:schemeClr val="tx1"/>
              </a:solidFill>
            </a:endParaRPr>
          </a:p>
        </p:txBody>
      </p:sp>
      <p:pic>
        <p:nvPicPr>
          <p:cNvPr id="22" name="Grafik 21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405951">
            <a:off x="10495781" y="5310458"/>
            <a:ext cx="1634449" cy="1630511"/>
          </a:xfrm>
          <a:prstGeom prst="rect">
            <a:avLst/>
          </a:prstGeom>
        </p:spPr>
      </p:pic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694896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1. Benennung eines fachkundigen Datenschutzbeauftragten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1BBCAC-54A8-4686-8BE5-6C3C196C26A7}" type="datetime1">
              <a:rPr lang="de-DE" smtClean="0"/>
              <a:t>01.02.2018</a:t>
            </a:fld>
            <a:endParaRPr lang="de-DE" dirty="0"/>
          </a:p>
        </p:txBody>
      </p:sp>
      <p:grpSp>
        <p:nvGrpSpPr>
          <p:cNvPr id="26" name="Gruppieren 25"/>
          <p:cNvGrpSpPr/>
          <p:nvPr/>
        </p:nvGrpSpPr>
        <p:grpSpPr>
          <a:xfrm>
            <a:off x="3734365" y="1290373"/>
            <a:ext cx="5536071" cy="1488638"/>
            <a:chOff x="2462301" y="1405983"/>
            <a:chExt cx="5536071" cy="1488638"/>
          </a:xfrm>
        </p:grpSpPr>
        <p:pic>
          <p:nvPicPr>
            <p:cNvPr id="11" name="Grafik 10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462301" y="1405983"/>
              <a:ext cx="1492234" cy="1488638"/>
            </a:xfrm>
            <a:prstGeom prst="rect">
              <a:avLst/>
            </a:prstGeom>
          </p:spPr>
        </p:pic>
        <p:sp>
          <p:nvSpPr>
            <p:cNvPr id="13" name="Textfeld 12"/>
            <p:cNvSpPr txBox="1"/>
            <p:nvPr/>
          </p:nvSpPr>
          <p:spPr>
            <a:xfrm>
              <a:off x="3615850" y="2027611"/>
              <a:ext cx="4382522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600" dirty="0" smtClean="0"/>
                <a:t>Der Datenschutzbeauftragte muss…</a:t>
              </a:r>
              <a:endParaRPr lang="de-DE" sz="1600" dirty="0"/>
            </a:p>
          </p:txBody>
        </p:sp>
      </p:grpSp>
      <p:grpSp>
        <p:nvGrpSpPr>
          <p:cNvPr id="29" name="Gruppieren 28"/>
          <p:cNvGrpSpPr/>
          <p:nvPr/>
        </p:nvGrpSpPr>
        <p:grpSpPr>
          <a:xfrm>
            <a:off x="3910112" y="2636201"/>
            <a:ext cx="3286774" cy="1051417"/>
            <a:chOff x="6403938" y="2666783"/>
            <a:chExt cx="3286774" cy="1051417"/>
          </a:xfrm>
        </p:grpSpPr>
        <p:sp>
          <p:nvSpPr>
            <p:cNvPr id="14" name="Abgerundetes Rechteck 13"/>
            <p:cNvSpPr/>
            <p:nvPr/>
          </p:nvSpPr>
          <p:spPr>
            <a:xfrm>
              <a:off x="7320591" y="2940930"/>
              <a:ext cx="2370121" cy="504482"/>
            </a:xfrm>
            <a:prstGeom prst="roundRect">
              <a:avLst>
                <a:gd name="adj" fmla="val 10930"/>
              </a:avLst>
            </a:prstGeom>
            <a:ln>
              <a:noFill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/>
                <a:t>…</a:t>
              </a:r>
              <a:r>
                <a:rPr lang="de-DE" sz="1600" dirty="0"/>
                <a:t> </a:t>
              </a:r>
              <a:r>
                <a:rPr lang="de-DE" sz="1600" dirty="0" smtClean="0"/>
                <a:t>zuverlässig sein.</a:t>
              </a:r>
              <a:endParaRPr lang="de-DE" sz="1600" dirty="0" smtClean="0">
                <a:solidFill>
                  <a:schemeClr val="tx1"/>
                </a:solidFill>
              </a:endParaRPr>
            </a:p>
          </p:txBody>
        </p:sp>
        <p:pic>
          <p:nvPicPr>
            <p:cNvPr id="21" name="Grafik 20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403938" y="2666783"/>
              <a:ext cx="1053957" cy="1051417"/>
            </a:xfrm>
            <a:prstGeom prst="rect">
              <a:avLst/>
            </a:prstGeom>
          </p:spPr>
        </p:pic>
      </p:grpSp>
      <p:grpSp>
        <p:nvGrpSpPr>
          <p:cNvPr id="9" name="Gruppieren 8"/>
          <p:cNvGrpSpPr/>
          <p:nvPr/>
        </p:nvGrpSpPr>
        <p:grpSpPr>
          <a:xfrm>
            <a:off x="7978564" y="2560812"/>
            <a:ext cx="4765077" cy="1202193"/>
            <a:chOff x="3949396" y="4425711"/>
            <a:chExt cx="4532452" cy="1202193"/>
          </a:xfrm>
        </p:grpSpPr>
        <p:sp>
          <p:nvSpPr>
            <p:cNvPr id="15" name="Abgerundetes Rechteck 14"/>
            <p:cNvSpPr/>
            <p:nvPr/>
          </p:nvSpPr>
          <p:spPr>
            <a:xfrm>
              <a:off x="5154493" y="4845316"/>
              <a:ext cx="3327355" cy="599043"/>
            </a:xfrm>
            <a:prstGeom prst="roundRect">
              <a:avLst>
                <a:gd name="adj" fmla="val 10930"/>
              </a:avLst>
            </a:prstGeom>
            <a:ln>
              <a:noFill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r>
                <a:rPr lang="de-DE" sz="1600" dirty="0" smtClean="0"/>
                <a:t>…</a:t>
              </a:r>
              <a:r>
                <a:rPr lang="de-DE" sz="1600" dirty="0"/>
                <a:t> </a:t>
              </a:r>
              <a:r>
                <a:rPr lang="de-DE" sz="1600" dirty="0" smtClean="0"/>
                <a:t>in der Lage sein, seine Aufgaben zu erfüllen.</a:t>
              </a:r>
              <a:endParaRPr lang="de-DE" sz="1600" dirty="0" smtClean="0">
                <a:solidFill>
                  <a:schemeClr val="tx1"/>
                </a:solidFill>
              </a:endParaRPr>
            </a:p>
          </p:txBody>
        </p:sp>
        <p:pic>
          <p:nvPicPr>
            <p:cNvPr id="24" name="Grafik 23"/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949396" y="4425711"/>
              <a:ext cx="1205097" cy="1202193"/>
            </a:xfrm>
            <a:prstGeom prst="rect">
              <a:avLst/>
            </a:prstGeom>
          </p:spPr>
        </p:pic>
      </p:grpSp>
      <p:grpSp>
        <p:nvGrpSpPr>
          <p:cNvPr id="28" name="Gruppieren 27"/>
          <p:cNvGrpSpPr/>
          <p:nvPr/>
        </p:nvGrpSpPr>
        <p:grpSpPr>
          <a:xfrm>
            <a:off x="-158340" y="2416709"/>
            <a:ext cx="3535088" cy="1490400"/>
            <a:chOff x="1440366" y="2379570"/>
            <a:chExt cx="3535088" cy="1490400"/>
          </a:xfrm>
        </p:grpSpPr>
        <p:sp>
          <p:nvSpPr>
            <p:cNvPr id="12" name="Abgerundetes Rechteck 11"/>
            <p:cNvSpPr/>
            <p:nvPr/>
          </p:nvSpPr>
          <p:spPr>
            <a:xfrm>
              <a:off x="2605333" y="2940930"/>
              <a:ext cx="2370121" cy="504482"/>
            </a:xfrm>
            <a:prstGeom prst="roundRect">
              <a:avLst>
                <a:gd name="adj" fmla="val 10930"/>
              </a:avLst>
            </a:prstGeom>
            <a:ln>
              <a:noFill/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/>
                <a:t>… fachkundig sein.</a:t>
              </a:r>
              <a:endParaRPr lang="de-DE" sz="1600" dirty="0" smtClean="0">
                <a:solidFill>
                  <a:schemeClr val="tx1"/>
                </a:solidFill>
              </a:endParaRPr>
            </a:p>
          </p:txBody>
        </p:sp>
        <p:grpSp>
          <p:nvGrpSpPr>
            <p:cNvPr id="27" name="Gruppieren 26"/>
            <p:cNvGrpSpPr/>
            <p:nvPr/>
          </p:nvGrpSpPr>
          <p:grpSpPr>
            <a:xfrm>
              <a:off x="1440366" y="2379570"/>
              <a:ext cx="1494000" cy="1490400"/>
              <a:chOff x="1441381" y="2398800"/>
              <a:chExt cx="1494000" cy="1490400"/>
            </a:xfrm>
          </p:grpSpPr>
          <p:pic>
            <p:nvPicPr>
              <p:cNvPr id="23" name="Grafik 22"/>
              <p:cNvPicPr>
                <a:picLocks noChangeAspect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441381" y="2398800"/>
                <a:ext cx="1494000" cy="1490400"/>
              </a:xfrm>
              <a:prstGeom prst="rect">
                <a:avLst/>
              </a:prstGeom>
            </p:spPr>
          </p:pic>
          <p:pic>
            <p:nvPicPr>
              <p:cNvPr id="22" name="Grafik 21"/>
              <p:cNvPicPr>
                <a:picLocks noChangeAspect="1"/>
              </p:cNvPicPr>
              <p:nvPr/>
            </p:nvPicPr>
            <p:blipFill>
              <a:blip r:embed="rId7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926101" y="3025122"/>
                <a:ext cx="824373" cy="822387"/>
              </a:xfrm>
              <a:prstGeom prst="rect">
                <a:avLst/>
              </a:prstGeom>
            </p:spPr>
          </p:pic>
        </p:grpSp>
      </p:grpSp>
      <p:sp>
        <p:nvSpPr>
          <p:cNvPr id="30" name="Textfeld 29"/>
          <p:cNvSpPr txBox="1"/>
          <p:nvPr/>
        </p:nvSpPr>
        <p:spPr>
          <a:xfrm>
            <a:off x="165100" y="3780154"/>
            <a:ext cx="3050382" cy="172354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Fachwissen im Datenschutzrecht</a:t>
            </a:r>
          </a:p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Fachwissen in der Datenschutzpraxis</a:t>
            </a:r>
          </a:p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Grundlage ist die berufliche Qualifikation</a:t>
            </a:r>
            <a:endParaRPr lang="de-DE" sz="1600" dirty="0"/>
          </a:p>
        </p:txBody>
      </p:sp>
      <p:sp>
        <p:nvSpPr>
          <p:cNvPr id="31" name="Textfeld 30"/>
          <p:cNvSpPr txBox="1"/>
          <p:nvPr/>
        </p:nvSpPr>
        <p:spPr>
          <a:xfrm>
            <a:off x="4067737" y="3780154"/>
            <a:ext cx="319074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Die Wahrnehmung anderer Pflichten darf nicht zu einem Interessenkonflikt führen.</a:t>
            </a:r>
            <a:endParaRPr lang="de-DE" sz="1600" dirty="0"/>
          </a:p>
        </p:txBody>
      </p:sp>
      <p:sp>
        <p:nvSpPr>
          <p:cNvPr id="32" name="Textfeld 31"/>
          <p:cNvSpPr txBox="1"/>
          <p:nvPr/>
        </p:nvSpPr>
        <p:spPr>
          <a:xfrm>
            <a:off x="8158584" y="3780154"/>
            <a:ext cx="4684373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Unterrichtung und Beratung des Verantwortlichen und der Beschäftigten</a:t>
            </a:r>
          </a:p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Überwachung der Einhaltung des Gesetzes, der Strategien zum Datenschutz, der Zuweisung von Zuständigkeiten und der Schulungen</a:t>
            </a:r>
          </a:p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Beratung bei der Datenschutz-Folgenabschätzung</a:t>
            </a:r>
          </a:p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Zusammenarbeit mit der Aufsichtsbehörde</a:t>
            </a:r>
          </a:p>
          <a:p>
            <a:pPr marL="342900" indent="-34290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/>
              <a:t>Ansprechpartner der Aufsichtsbehörde</a:t>
            </a:r>
            <a:endParaRPr lang="de-DE" sz="1600" dirty="0"/>
          </a:p>
        </p:txBody>
      </p:sp>
      <p:grpSp>
        <p:nvGrpSpPr>
          <p:cNvPr id="10" name="Gruppieren 9"/>
          <p:cNvGrpSpPr/>
          <p:nvPr/>
        </p:nvGrpSpPr>
        <p:grpSpPr>
          <a:xfrm>
            <a:off x="3383396" y="5565812"/>
            <a:ext cx="4379144" cy="1534663"/>
            <a:chOff x="3680124" y="5346107"/>
            <a:chExt cx="4379144" cy="1534663"/>
          </a:xfrm>
        </p:grpSpPr>
        <p:sp>
          <p:nvSpPr>
            <p:cNvPr id="33" name="Abgerundetes Rechteck 32"/>
            <p:cNvSpPr/>
            <p:nvPr/>
          </p:nvSpPr>
          <p:spPr>
            <a:xfrm>
              <a:off x="4394531" y="5346107"/>
              <a:ext cx="3664737" cy="1057200"/>
            </a:xfrm>
            <a:prstGeom prst="roundRect">
              <a:avLst>
                <a:gd name="adj" fmla="val 10930"/>
              </a:avLst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800" dirty="0" smtClean="0"/>
                <a:t>Die Ressourcen hierfür muss das Unternehmen bereitstellen! </a:t>
              </a:r>
              <a:endParaRPr lang="de-DE" sz="1800" dirty="0" smtClean="0">
                <a:solidFill>
                  <a:schemeClr val="tx1"/>
                </a:solidFill>
              </a:endParaRPr>
            </a:p>
          </p:txBody>
        </p:sp>
        <p:pic>
          <p:nvPicPr>
            <p:cNvPr id="8" name="Grafik 7"/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680124" y="5618895"/>
              <a:ext cx="1264923" cy="1261875"/>
            </a:xfrm>
            <a:prstGeom prst="rect">
              <a:avLst/>
            </a:prstGeom>
          </p:spPr>
        </p:pic>
      </p:grp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7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1009172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2. Bestandsaufnahme durchführen</a:t>
            </a:r>
            <a:endParaRPr lang="de-DE" dirty="0"/>
          </a:p>
        </p:txBody>
      </p:sp>
      <p:sp>
        <p:nvSpPr>
          <p:cNvPr id="8" name="Inhaltsplatzhalter 7"/>
          <p:cNvSpPr>
            <a:spLocks noGrp="1"/>
          </p:cNvSpPr>
          <p:nvPr>
            <p:ph idx="1"/>
          </p:nvPr>
        </p:nvSpPr>
        <p:spPr>
          <a:xfrm>
            <a:off x="182563" y="2144712"/>
            <a:ext cx="12647612" cy="4814887"/>
          </a:xfrm>
        </p:spPr>
        <p:txBody>
          <a:bodyPr/>
          <a:lstStyle/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Zunächst sollte ein Überblick über die vorhandene Datenschutzorganisation und die </a:t>
            </a:r>
            <a:r>
              <a:rPr lang="de-DE" dirty="0" smtClean="0"/>
              <a:t>verarbeiteten</a:t>
            </a:r>
            <a:br>
              <a:rPr lang="de-DE" dirty="0" smtClean="0"/>
            </a:br>
            <a:r>
              <a:rPr lang="de-DE" dirty="0" smtClean="0"/>
              <a:t>Daten </a:t>
            </a:r>
            <a:r>
              <a:rPr lang="de-DE" dirty="0"/>
              <a:t>geschaffen werden: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Welche Daten werden verarbeitet? Wer sind die Betroffenen?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Im Rahmen welcher Prozesse bzw. Verarbeitungen?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Mit welchen Systemen?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Auf Basis welcher Rechtsgrundlage?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Welche Dokumente und Prozesse sind bereits vorhanden?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Welche Schutzmaßnahmen sind umgesetzt?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Werden </a:t>
            </a:r>
            <a:r>
              <a:rPr lang="de-DE" dirty="0" err="1"/>
              <a:t>Auftragsverarbeiter</a:t>
            </a:r>
            <a:r>
              <a:rPr lang="de-DE" dirty="0"/>
              <a:t> eingesetzt? Wohin werden Daten übermittelt?</a:t>
            </a:r>
          </a:p>
          <a:p>
            <a:pPr lvl="1"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etc.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Die Bestandsaufnahme bildet die Basis für alle weiteren Schritte, </a:t>
            </a:r>
            <a:r>
              <a:rPr lang="de-DE" dirty="0" smtClean="0"/>
              <a:t>insbesondere </a:t>
            </a:r>
            <a:r>
              <a:rPr lang="de-DE" dirty="0"/>
              <a:t>zum Aufbau der notwendigen Dokumentation.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Alle Fachbereiche müssen hierzu eingebunden werden.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dirty="0"/>
              <a:t>Die Bestandsaufnahme sollte dokumentiert werden. Am Ende sollte ein Maßnahmenplan erstellt werden.</a:t>
            </a:r>
          </a:p>
          <a:p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BA8BED5-B4A2-4919-BD0F-4B02750D6E29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8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551353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3. Verzeichnis der Verarbeitungstätigkeiten erstellen</a:t>
            </a:r>
            <a:endParaRPr lang="de-DE" dirty="0"/>
          </a:p>
        </p:txBody>
      </p:sp>
      <p:sp>
        <p:nvSpPr>
          <p:cNvPr id="8" name="Inhaltsplatzhalter 7"/>
          <p:cNvSpPr>
            <a:spLocks noGrp="1"/>
          </p:cNvSpPr>
          <p:nvPr>
            <p:ph idx="1"/>
          </p:nvPr>
        </p:nvSpPr>
        <p:spPr>
          <a:xfrm>
            <a:off x="182563" y="2144713"/>
            <a:ext cx="12496800" cy="4814887"/>
          </a:xfrm>
        </p:spPr>
        <p:txBody>
          <a:bodyPr/>
          <a:lstStyle/>
          <a:p>
            <a:r>
              <a:rPr lang="de-DE" sz="2000" dirty="0"/>
              <a:t>Gemäß Art. 30 Abs. 1 </a:t>
            </a:r>
            <a:r>
              <a:rPr lang="de-DE" sz="2000" dirty="0" smtClean="0"/>
              <a:t>DS-GVO </a:t>
            </a:r>
            <a:r>
              <a:rPr lang="de-DE" sz="2000" dirty="0"/>
              <a:t>ist vom Verantwortlichen ein Verzeichnis aller Verarbeitungstätigkeiten mit definierten Inhalten zu führen.</a:t>
            </a:r>
          </a:p>
          <a:p>
            <a:r>
              <a:rPr lang="de-DE" sz="2000" dirty="0"/>
              <a:t>Die Ausnahme in Absatz 6 greift nur bei risikoloser Verarbeitung. Diese wird in der Regel </a:t>
            </a:r>
            <a:r>
              <a:rPr lang="de-DE" sz="2000" dirty="0" smtClean="0"/>
              <a:t/>
            </a:r>
            <a:br>
              <a:rPr lang="de-DE" sz="2000" dirty="0" smtClean="0"/>
            </a:br>
            <a:r>
              <a:rPr lang="de-DE" sz="2000" dirty="0" smtClean="0"/>
              <a:t>zu </a:t>
            </a:r>
            <a:r>
              <a:rPr lang="de-DE" sz="2000" dirty="0"/>
              <a:t>verneinen sein.</a:t>
            </a:r>
          </a:p>
          <a:p>
            <a:r>
              <a:rPr lang="de-DE" sz="2000" dirty="0" err="1"/>
              <a:t>Auftragsverarbeiter</a:t>
            </a:r>
            <a:r>
              <a:rPr lang="de-DE" sz="2000" dirty="0"/>
              <a:t> führen neben einem Verzeichnis für die eigenen Verarbeitungen auch eines für Auftragsverarbeitungen (Art. 30 Abs. 2 </a:t>
            </a:r>
            <a:r>
              <a:rPr lang="de-DE" sz="2000" dirty="0" smtClean="0"/>
              <a:t>DS-GVO).</a:t>
            </a:r>
            <a:endParaRPr lang="de-DE" sz="2000" dirty="0"/>
          </a:p>
          <a:p>
            <a:r>
              <a:rPr lang="de-DE" sz="2000" dirty="0"/>
              <a:t>Um das Verzeichnis zu </a:t>
            </a:r>
            <a:r>
              <a:rPr lang="de-DE" sz="2000" dirty="0" smtClean="0"/>
              <a:t>erstellen, </a:t>
            </a:r>
            <a:r>
              <a:rPr lang="de-DE" sz="2000" dirty="0"/>
              <a:t>werden die Fachabteilungen </a:t>
            </a:r>
            <a:r>
              <a:rPr lang="de-DE" sz="2000" dirty="0" smtClean="0"/>
              <a:t>benötigt.</a:t>
            </a:r>
            <a:endParaRPr lang="de-DE" sz="2000" dirty="0"/>
          </a:p>
          <a:p>
            <a:r>
              <a:rPr lang="de-DE" sz="2000" dirty="0"/>
              <a:t>Es ist schriftlich oder elektronisch zu führen und der Aufsichtsbehörde auf Anfrage </a:t>
            </a:r>
            <a:r>
              <a:rPr lang="de-DE" sz="2000" dirty="0" smtClean="0"/>
              <a:t/>
            </a:r>
            <a:br>
              <a:rPr lang="de-DE" sz="2000" dirty="0" smtClean="0"/>
            </a:br>
            <a:r>
              <a:rPr lang="de-DE" sz="2000" dirty="0" smtClean="0"/>
              <a:t>zur </a:t>
            </a:r>
            <a:r>
              <a:rPr lang="de-DE" sz="2000" dirty="0"/>
              <a:t>Verfügung zu stellen.</a:t>
            </a:r>
          </a:p>
          <a:p>
            <a:pPr lvl="1">
              <a:buFont typeface="Wingdings" panose="05000000000000000000" pitchFamily="2" charset="2"/>
              <a:buChar char="à"/>
            </a:pPr>
            <a:r>
              <a:rPr lang="de-DE" sz="2000" dirty="0"/>
              <a:t> </a:t>
            </a:r>
            <a:r>
              <a:rPr lang="de-DE" sz="2000" dirty="0" smtClean="0"/>
              <a:t>Aufgrund </a:t>
            </a:r>
            <a:r>
              <a:rPr lang="de-DE" sz="2000" dirty="0"/>
              <a:t>des Umfangs ist eine „</a:t>
            </a:r>
            <a:r>
              <a:rPr lang="de-DE" sz="2000" dirty="0" smtClean="0"/>
              <a:t>bedarfsorientierte“ </a:t>
            </a:r>
            <a:r>
              <a:rPr lang="de-DE" sz="2000" dirty="0"/>
              <a:t>Erstellung fast unmöglich!</a:t>
            </a:r>
          </a:p>
          <a:p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0EFD65-7C1C-472E-A6AB-B4CEEAB2BDEA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9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827225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27E71A6-CB6A-468D-9FA7-C2A729320651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23" name="Textplatzhalter 22"/>
          <p:cNvSpPr>
            <a:spLocks noGrp="1"/>
          </p:cNvSpPr>
          <p:nvPr>
            <p:ph type="body" sz="quarter" idx="4294967295"/>
          </p:nvPr>
        </p:nvSpPr>
        <p:spPr>
          <a:xfrm>
            <a:off x="8216472" y="1536005"/>
            <a:ext cx="4442254" cy="4893903"/>
          </a:xfrm>
        </p:spPr>
        <p:txBody>
          <a:bodyPr/>
          <a:lstStyle/>
          <a:p>
            <a:pPr marL="0" indent="0">
              <a:buNone/>
            </a:pPr>
            <a:r>
              <a:rPr lang="de-DE" dirty="0" smtClean="0"/>
              <a:t>Um die weiteren Aufgaben zu erleichtern, sollten zusätzliche Angaben erfasst werden:</a:t>
            </a:r>
          </a:p>
          <a:p>
            <a:r>
              <a:rPr lang="de-DE" dirty="0" smtClean="0"/>
              <a:t>Rechtsgrundlagen</a:t>
            </a:r>
          </a:p>
          <a:p>
            <a:r>
              <a:rPr lang="de-DE" dirty="0" smtClean="0"/>
              <a:t>Anwendungen</a:t>
            </a:r>
          </a:p>
          <a:p>
            <a:r>
              <a:rPr lang="de-DE" dirty="0" smtClean="0"/>
              <a:t>Berechtigungen</a:t>
            </a:r>
          </a:p>
          <a:p>
            <a:r>
              <a:rPr lang="de-DE" dirty="0" smtClean="0"/>
              <a:t>Ergebnisse der Risikoanalyse/ DSFA</a:t>
            </a:r>
          </a:p>
          <a:p>
            <a:r>
              <a:rPr lang="de-DE" dirty="0"/>
              <a:t>g</a:t>
            </a:r>
            <a:r>
              <a:rPr lang="de-DE" dirty="0" smtClean="0"/>
              <a:t>gf. wofür welche Daten benötigt werden (Nachweis der Datenminimierung)</a:t>
            </a:r>
          </a:p>
          <a:p>
            <a:r>
              <a:rPr lang="de-DE" dirty="0" smtClean="0"/>
              <a:t>Informationen zur Umsetzung der Betroffenenrechte</a:t>
            </a:r>
          </a:p>
          <a:p>
            <a:pPr lvl="1"/>
            <a:endParaRPr lang="de-DE" dirty="0"/>
          </a:p>
        </p:txBody>
      </p:sp>
      <p:grpSp>
        <p:nvGrpSpPr>
          <p:cNvPr id="18" name="Gruppieren 17"/>
          <p:cNvGrpSpPr/>
          <p:nvPr/>
        </p:nvGrpSpPr>
        <p:grpSpPr>
          <a:xfrm>
            <a:off x="311519" y="1605372"/>
            <a:ext cx="7631041" cy="5170587"/>
            <a:chOff x="3246782" y="1425601"/>
            <a:chExt cx="7414592" cy="5170587"/>
          </a:xfrm>
        </p:grpSpPr>
        <p:sp>
          <p:nvSpPr>
            <p:cNvPr id="6" name="Abgerundetes Rechteck 5"/>
            <p:cNvSpPr/>
            <p:nvPr/>
          </p:nvSpPr>
          <p:spPr>
            <a:xfrm>
              <a:off x="3246782" y="1425601"/>
              <a:ext cx="7414592" cy="741159"/>
            </a:xfrm>
            <a:prstGeom prst="roundRect">
              <a:avLst/>
            </a:prstGeom>
            <a:solidFill>
              <a:schemeClr val="accent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400" b="1" dirty="0" smtClean="0">
                  <a:solidFill>
                    <a:schemeClr val="bg1"/>
                  </a:solidFill>
                </a:rPr>
                <a:t>Verantwortlicher</a:t>
              </a:r>
            </a:p>
            <a:p>
              <a:pPr algn="ctr"/>
              <a:r>
                <a:rPr lang="de-DE" sz="1400" dirty="0" smtClean="0">
                  <a:solidFill>
                    <a:schemeClr val="bg1"/>
                  </a:solidFill>
                </a:rPr>
                <a:t>ggf. Vertreter</a:t>
              </a:r>
            </a:p>
            <a:p>
              <a:pPr algn="ctr"/>
              <a:r>
                <a:rPr lang="de-DE" sz="1400" dirty="0" smtClean="0">
                  <a:solidFill>
                    <a:schemeClr val="bg1"/>
                  </a:solidFill>
                </a:rPr>
                <a:t>ggf. Datenschutzbeauftragter</a:t>
              </a:r>
            </a:p>
          </p:txBody>
        </p:sp>
        <p:sp>
          <p:nvSpPr>
            <p:cNvPr id="8" name="Abgerundetes Rechteck 7"/>
            <p:cNvSpPr/>
            <p:nvPr/>
          </p:nvSpPr>
          <p:spPr>
            <a:xfrm>
              <a:off x="3262359" y="2601145"/>
              <a:ext cx="2306528" cy="2915479"/>
            </a:xfrm>
            <a:prstGeom prst="roundRect">
              <a:avLst>
                <a:gd name="adj" fmla="val 9145"/>
              </a:avLst>
            </a:prstGeom>
            <a:solidFill>
              <a:schemeClr val="accent2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ggfs</a:t>
              </a:r>
              <a:r>
                <a:rPr lang="de-DE" sz="1400" dirty="0">
                  <a:solidFill>
                    <a:schemeClr val="tx1"/>
                  </a:solidFill>
                </a:rPr>
                <a:t>. </a:t>
              </a:r>
              <a:r>
                <a:rPr lang="de-DE" sz="1400" dirty="0" smtClean="0">
                  <a:solidFill>
                    <a:schemeClr val="tx1"/>
                  </a:solidFill>
                </a:rPr>
                <a:t>weitere, gemeinsame Verantwortliche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Zweckbestimmung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Betroffenengruppe und Daten-kategorien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Empfänger</a:t>
              </a: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Regelfristen </a:t>
              </a:r>
              <a:r>
                <a:rPr lang="de-DE" sz="1400" dirty="0">
                  <a:solidFill>
                    <a:schemeClr val="tx1"/>
                  </a:solidFill>
                </a:rPr>
                <a:t>Löschung</a:t>
              </a: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geplante Über-</a:t>
              </a:r>
              <a:r>
                <a:rPr lang="de-DE" sz="1400" dirty="0" err="1" smtClean="0">
                  <a:solidFill>
                    <a:schemeClr val="tx1"/>
                  </a:solidFill>
                </a:rPr>
                <a:t>mittlung</a:t>
              </a:r>
              <a:r>
                <a:rPr lang="de-DE" sz="1400" dirty="0" smtClean="0">
                  <a:solidFill>
                    <a:schemeClr val="tx1"/>
                  </a:solidFill>
                </a:rPr>
                <a:t> in Dritt-staaten</a:t>
              </a:r>
            </a:p>
          </p:txBody>
        </p:sp>
        <p:sp>
          <p:nvSpPr>
            <p:cNvPr id="9" name="Abgerundetes Rechteck 8"/>
            <p:cNvSpPr/>
            <p:nvPr/>
          </p:nvSpPr>
          <p:spPr>
            <a:xfrm>
              <a:off x="3246782" y="5625481"/>
              <a:ext cx="7414592" cy="355675"/>
            </a:xfrm>
            <a:prstGeom prst="roundRect">
              <a:avLst/>
            </a:prstGeom>
            <a:solidFill>
              <a:schemeClr val="accent1">
                <a:alpha val="50000"/>
              </a:schemeClr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400" b="1" dirty="0" smtClean="0">
                  <a:solidFill>
                    <a:schemeClr val="tx1"/>
                  </a:solidFill>
                </a:rPr>
                <a:t>übergreifende TOMs/Sicherheitskonzept</a:t>
              </a:r>
            </a:p>
          </p:txBody>
        </p:sp>
        <p:sp>
          <p:nvSpPr>
            <p:cNvPr id="10" name="Abgerundetes Rechteck 9"/>
            <p:cNvSpPr/>
            <p:nvPr/>
          </p:nvSpPr>
          <p:spPr>
            <a:xfrm>
              <a:off x="3246783" y="6083721"/>
              <a:ext cx="2322104" cy="512467"/>
            </a:xfrm>
            <a:prstGeom prst="roundRect">
              <a:avLst/>
            </a:prstGeom>
            <a:solidFill>
              <a:schemeClr val="accent2">
                <a:lumMod val="40000"/>
                <a:lumOff val="60000"/>
              </a:schemeClr>
            </a:solidFill>
            <a:ln>
              <a:solidFill>
                <a:schemeClr val="accent2">
                  <a:lumMod val="20000"/>
                  <a:lumOff val="80000"/>
                </a:schemeClr>
              </a:solidFill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400" dirty="0">
                  <a:solidFill>
                    <a:schemeClr val="tx1"/>
                  </a:solidFill>
                </a:rPr>
                <a:t>z</a:t>
              </a:r>
              <a:r>
                <a:rPr lang="de-DE" sz="1400" dirty="0" smtClean="0">
                  <a:solidFill>
                    <a:schemeClr val="tx1"/>
                  </a:solidFill>
                </a:rPr>
                <a:t>usätzliche/ abweichende TOM*</a:t>
              </a:r>
            </a:p>
          </p:txBody>
        </p:sp>
        <p:sp>
          <p:nvSpPr>
            <p:cNvPr id="11" name="Textfeld 10"/>
            <p:cNvSpPr txBox="1"/>
            <p:nvPr/>
          </p:nvSpPr>
          <p:spPr>
            <a:xfrm>
              <a:off x="3654362" y="2257364"/>
              <a:ext cx="152086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1400" dirty="0" smtClean="0">
                  <a:latin typeface="+mn-lt"/>
                </a:rPr>
                <a:t>Verarbeitung 1</a:t>
              </a:r>
              <a:endParaRPr lang="de-DE" sz="1400" dirty="0">
                <a:latin typeface="+mn-lt"/>
              </a:endParaRPr>
            </a:p>
          </p:txBody>
        </p:sp>
        <p:sp>
          <p:nvSpPr>
            <p:cNvPr id="12" name="Abgerundetes Rechteck 11"/>
            <p:cNvSpPr/>
            <p:nvPr/>
          </p:nvSpPr>
          <p:spPr>
            <a:xfrm>
              <a:off x="5808603" y="2601145"/>
              <a:ext cx="2306528" cy="2915479"/>
            </a:xfrm>
            <a:prstGeom prst="roundRect">
              <a:avLst>
                <a:gd name="adj" fmla="val 9145"/>
              </a:avLst>
            </a:prstGeom>
            <a:solidFill>
              <a:schemeClr val="accent2">
                <a:lumMod val="20000"/>
                <a:lumOff val="80000"/>
              </a:schemeClr>
            </a:solidFill>
            <a:ln>
              <a:solidFill>
                <a:schemeClr val="accent2">
                  <a:lumMod val="20000"/>
                  <a:lumOff val="80000"/>
                </a:schemeClr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ggfs</a:t>
              </a:r>
              <a:r>
                <a:rPr lang="de-DE" sz="1400" dirty="0">
                  <a:solidFill>
                    <a:schemeClr val="tx1"/>
                  </a:solidFill>
                </a:rPr>
                <a:t>. </a:t>
              </a:r>
              <a:r>
                <a:rPr lang="de-DE" sz="1400" dirty="0" smtClean="0">
                  <a:solidFill>
                    <a:schemeClr val="tx1"/>
                  </a:solidFill>
                </a:rPr>
                <a:t>weitere, gemeinsame Verantwortliche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Zweckbestimmung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Betroffenengruppe und Daten-kategorien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Empfänger</a:t>
              </a: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Regelfristen </a:t>
              </a:r>
              <a:r>
                <a:rPr lang="de-DE" sz="1400" dirty="0">
                  <a:solidFill>
                    <a:schemeClr val="tx1"/>
                  </a:solidFill>
                </a:rPr>
                <a:t>Löschung</a:t>
              </a: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geplante Über-</a:t>
              </a:r>
              <a:r>
                <a:rPr lang="de-DE" sz="1400" dirty="0" err="1" smtClean="0">
                  <a:solidFill>
                    <a:schemeClr val="tx1"/>
                  </a:solidFill>
                </a:rPr>
                <a:t>mittlung</a:t>
              </a:r>
              <a:r>
                <a:rPr lang="de-DE" sz="1400" dirty="0" smtClean="0">
                  <a:solidFill>
                    <a:schemeClr val="tx1"/>
                  </a:solidFill>
                </a:rPr>
                <a:t> in Dritt-staaten</a:t>
              </a:r>
            </a:p>
          </p:txBody>
        </p:sp>
        <p:sp>
          <p:nvSpPr>
            <p:cNvPr id="13" name="Abgerundetes Rechteck 12"/>
            <p:cNvSpPr/>
            <p:nvPr/>
          </p:nvSpPr>
          <p:spPr>
            <a:xfrm>
              <a:off x="8354846" y="2601145"/>
              <a:ext cx="2306528" cy="2915479"/>
            </a:xfrm>
            <a:prstGeom prst="roundRect">
              <a:avLst>
                <a:gd name="adj" fmla="val 9145"/>
              </a:avLst>
            </a:prstGeom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ggfs</a:t>
              </a:r>
              <a:r>
                <a:rPr lang="de-DE" sz="1400" dirty="0">
                  <a:solidFill>
                    <a:schemeClr val="tx1"/>
                  </a:solidFill>
                </a:rPr>
                <a:t>. </a:t>
              </a:r>
              <a:r>
                <a:rPr lang="de-DE" sz="1400" dirty="0" smtClean="0">
                  <a:solidFill>
                    <a:schemeClr val="tx1"/>
                  </a:solidFill>
                </a:rPr>
                <a:t>weitere, gemeinsame Verantwortliche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Zweckbestimmung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Betroffenengruppe und Daten-kategorien</a:t>
              </a:r>
              <a:endParaRPr lang="de-DE" sz="1400" dirty="0">
                <a:solidFill>
                  <a:schemeClr val="tx1"/>
                </a:solidFill>
              </a:endParaRP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Empfänger</a:t>
              </a: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Regelfristen </a:t>
              </a:r>
              <a:r>
                <a:rPr lang="de-DE" sz="1400" dirty="0">
                  <a:solidFill>
                    <a:schemeClr val="tx1"/>
                  </a:solidFill>
                </a:rPr>
                <a:t>Löschung</a:t>
              </a:r>
            </a:p>
            <a:p>
              <a:pPr marL="342900" indent="-342900">
                <a:buFont typeface="+mj-lt"/>
                <a:buAutoNum type="alphaLcPeriod"/>
              </a:pPr>
              <a:r>
                <a:rPr lang="de-DE" sz="1400" dirty="0" smtClean="0">
                  <a:solidFill>
                    <a:schemeClr val="tx1"/>
                  </a:solidFill>
                </a:rPr>
                <a:t>geplante Über-</a:t>
              </a:r>
              <a:r>
                <a:rPr lang="de-DE" sz="1400" dirty="0" err="1" smtClean="0">
                  <a:solidFill>
                    <a:schemeClr val="tx1"/>
                  </a:solidFill>
                </a:rPr>
                <a:t>mittlung</a:t>
              </a:r>
              <a:r>
                <a:rPr lang="de-DE" sz="1400" dirty="0" smtClean="0">
                  <a:solidFill>
                    <a:schemeClr val="tx1"/>
                  </a:solidFill>
                </a:rPr>
                <a:t> in Dritt-staaten</a:t>
              </a:r>
            </a:p>
          </p:txBody>
        </p:sp>
        <p:sp>
          <p:nvSpPr>
            <p:cNvPr id="14" name="Textfeld 13"/>
            <p:cNvSpPr txBox="1"/>
            <p:nvPr/>
          </p:nvSpPr>
          <p:spPr>
            <a:xfrm>
              <a:off x="6193645" y="2257364"/>
              <a:ext cx="152086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1400" dirty="0">
                  <a:latin typeface="+mn-lt"/>
                </a:rPr>
                <a:t>Verarbeitung </a:t>
              </a:r>
              <a:r>
                <a:rPr lang="de-DE" sz="1400" dirty="0" smtClean="0">
                  <a:latin typeface="+mn-lt"/>
                </a:rPr>
                <a:t>2</a:t>
              </a:r>
              <a:endParaRPr lang="de-DE" sz="1400" dirty="0">
                <a:latin typeface="+mn-lt"/>
              </a:endParaRPr>
            </a:p>
          </p:txBody>
        </p:sp>
        <p:sp>
          <p:nvSpPr>
            <p:cNvPr id="15" name="Textfeld 14"/>
            <p:cNvSpPr txBox="1"/>
            <p:nvPr/>
          </p:nvSpPr>
          <p:spPr>
            <a:xfrm>
              <a:off x="8747676" y="2249201"/>
              <a:ext cx="152086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1400" dirty="0" smtClean="0">
                  <a:latin typeface="+mn-lt"/>
                </a:rPr>
                <a:t>Verarbeitung n</a:t>
              </a:r>
              <a:endParaRPr lang="de-DE" sz="1400" dirty="0">
                <a:latin typeface="+mn-lt"/>
              </a:endParaRPr>
            </a:p>
          </p:txBody>
        </p:sp>
        <p:sp>
          <p:nvSpPr>
            <p:cNvPr id="16" name="Abgerundetes Rechteck 15"/>
            <p:cNvSpPr/>
            <p:nvPr/>
          </p:nvSpPr>
          <p:spPr>
            <a:xfrm>
              <a:off x="5808603" y="6083721"/>
              <a:ext cx="2306528" cy="512467"/>
            </a:xfrm>
            <a:prstGeom prst="roundRect">
              <a:avLst/>
            </a:prstGeom>
            <a:solidFill>
              <a:schemeClr val="accent2">
                <a:lumMod val="20000"/>
                <a:lumOff val="80000"/>
              </a:schemeClr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400" dirty="0" smtClean="0">
                  <a:solidFill>
                    <a:schemeClr val="tx1"/>
                  </a:solidFill>
                </a:rPr>
                <a:t>zusätzliche/ abweichende TOM*</a:t>
              </a:r>
            </a:p>
          </p:txBody>
        </p:sp>
        <p:sp>
          <p:nvSpPr>
            <p:cNvPr id="17" name="Abgerundetes Rechteck 16"/>
            <p:cNvSpPr/>
            <p:nvPr/>
          </p:nvSpPr>
          <p:spPr>
            <a:xfrm>
              <a:off x="8354846" y="6083721"/>
              <a:ext cx="2306528" cy="512467"/>
            </a:xfrm>
            <a:prstGeom prst="roundRect">
              <a:avLst/>
            </a:prstGeom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400" dirty="0" smtClean="0">
                  <a:solidFill>
                    <a:schemeClr val="tx1"/>
                  </a:solidFill>
                </a:rPr>
                <a:t>zusätzliche/ abweichende TOM*</a:t>
              </a:r>
            </a:p>
          </p:txBody>
        </p:sp>
      </p:grpSp>
      <p:sp>
        <p:nvSpPr>
          <p:cNvPr id="24" name="Textfeld 23"/>
          <p:cNvSpPr txBox="1"/>
          <p:nvPr/>
        </p:nvSpPr>
        <p:spPr>
          <a:xfrm>
            <a:off x="8983019" y="6194626"/>
            <a:ext cx="3708053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1100" dirty="0" err="1" smtClean="0"/>
              <a:t>Bitkom</a:t>
            </a:r>
            <a:r>
              <a:rPr lang="de-DE" sz="1100" dirty="0" smtClean="0"/>
              <a:t>, Leitfaden Verarbeitungsverzeichnis, 2017</a:t>
            </a:r>
            <a:endParaRPr lang="de-DE" sz="1100" dirty="0"/>
          </a:p>
        </p:txBody>
      </p:sp>
      <p:sp>
        <p:nvSpPr>
          <p:cNvPr id="20" name="Titel 1"/>
          <p:cNvSpPr>
            <a:spLocks noGrp="1"/>
          </p:cNvSpPr>
          <p:nvPr>
            <p:ph type="title"/>
          </p:nvPr>
        </p:nvSpPr>
        <p:spPr>
          <a:xfrm>
            <a:off x="306388" y="447675"/>
            <a:ext cx="8761412" cy="920750"/>
          </a:xfrm>
        </p:spPr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3. Verzeichnis der Verarbeitungstätigkeiten erstellen</a:t>
            </a:r>
            <a:endParaRPr lang="de-DE" dirty="0"/>
          </a:p>
        </p:txBody>
      </p:sp>
      <p:sp>
        <p:nvSpPr>
          <p:cNvPr id="2" name="Textfeld 1"/>
          <p:cNvSpPr txBox="1"/>
          <p:nvPr/>
        </p:nvSpPr>
        <p:spPr>
          <a:xfrm>
            <a:off x="7882264" y="6623391"/>
            <a:ext cx="4788532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de-DE" sz="800" dirty="0" smtClean="0"/>
              <a:t>* technisch-organisatorische Maßnahmen</a:t>
            </a:r>
            <a:endParaRPr lang="de-DE" sz="800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10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0120339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3. Verzeichnis der Verarbeitungstätigkeiten erstellen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idx="1"/>
          </p:nvPr>
        </p:nvSpPr>
        <p:spPr>
          <a:xfrm>
            <a:off x="182563" y="2144713"/>
            <a:ext cx="12496800" cy="4814887"/>
          </a:xfrm>
        </p:spPr>
        <p:txBody>
          <a:bodyPr numCol="2">
            <a:noAutofit/>
          </a:bodyPr>
          <a:lstStyle/>
          <a:p>
            <a:pPr>
              <a:spcBef>
                <a:spcPts val="600"/>
              </a:spcBef>
            </a:pPr>
            <a:r>
              <a:rPr lang="de-DE" b="1" dirty="0" smtClean="0"/>
              <a:t>Beispiele für Verarbeitungstätigkeiten: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Verarbeitungen für Kunden oder im Zusammenhang mit Lieferungen/Leistungen</a:t>
            </a:r>
          </a:p>
          <a:p>
            <a:pPr lvl="2">
              <a:spcBef>
                <a:spcPts val="600"/>
              </a:spcBef>
            </a:pPr>
            <a:r>
              <a:rPr lang="de-DE" dirty="0"/>
              <a:t>Beratung</a:t>
            </a:r>
          </a:p>
          <a:p>
            <a:pPr lvl="2">
              <a:spcBef>
                <a:spcPts val="600"/>
              </a:spcBef>
            </a:pPr>
            <a:r>
              <a:rPr lang="de-DE" dirty="0"/>
              <a:t>Angebotserstellung</a:t>
            </a:r>
          </a:p>
          <a:p>
            <a:pPr lvl="2">
              <a:spcBef>
                <a:spcPts val="600"/>
              </a:spcBef>
            </a:pPr>
            <a:r>
              <a:rPr lang="de-DE" dirty="0"/>
              <a:t>Verkauf/Vertrieb</a:t>
            </a:r>
          </a:p>
          <a:p>
            <a:pPr lvl="2">
              <a:spcBef>
                <a:spcPts val="600"/>
              </a:spcBef>
            </a:pPr>
            <a:r>
              <a:rPr lang="de-DE" dirty="0" smtClean="0"/>
              <a:t>Bestellannahme</a:t>
            </a:r>
          </a:p>
          <a:p>
            <a:pPr lvl="2">
              <a:spcBef>
                <a:spcPts val="600"/>
              </a:spcBef>
            </a:pPr>
            <a:r>
              <a:rPr lang="de-DE" dirty="0" smtClean="0"/>
              <a:t>Reklamationen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Anbahnung von Kundenbeziehungen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Beendigung von </a:t>
            </a:r>
            <a:r>
              <a:rPr lang="de-DE" dirty="0"/>
              <a:t>Kundenbeziehungen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Abrechnung von Dienstleistungen/Lieferungen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Stammdatenverwaltung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Werbung/Marketing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Einkauf</a:t>
            </a:r>
          </a:p>
          <a:p>
            <a:pPr lvl="1">
              <a:spcBef>
                <a:spcPts val="600"/>
              </a:spcBef>
            </a:pPr>
            <a:endParaRPr lang="de-DE" dirty="0" smtClean="0"/>
          </a:p>
          <a:p>
            <a:pPr lvl="1">
              <a:spcBef>
                <a:spcPts val="600"/>
              </a:spcBef>
            </a:pPr>
            <a:endParaRPr lang="de-DE" dirty="0" smtClean="0"/>
          </a:p>
          <a:p>
            <a:pPr lvl="1">
              <a:spcBef>
                <a:spcPts val="600"/>
              </a:spcBef>
            </a:pPr>
            <a:endParaRPr lang="de-DE" dirty="0"/>
          </a:p>
          <a:p>
            <a:pPr lvl="1">
              <a:spcBef>
                <a:spcPts val="600"/>
              </a:spcBef>
            </a:pPr>
            <a:r>
              <a:rPr lang="de-DE" dirty="0" smtClean="0"/>
              <a:t>eigene Buchführung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Controlling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Verwaltung und Abrechnung eigener Mitarbeiter</a:t>
            </a:r>
          </a:p>
          <a:p>
            <a:pPr lvl="1">
              <a:spcBef>
                <a:spcPts val="600"/>
              </a:spcBef>
            </a:pPr>
            <a:r>
              <a:rPr lang="de-DE" dirty="0"/>
              <a:t>Zeiterfassung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Anbahnung von Beschäftigungsverhältnissen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Videoüberwachung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Archivierung 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Passwortverwaltung (z. B. </a:t>
            </a:r>
            <a:r>
              <a:rPr lang="de-DE" dirty="0" err="1" smtClean="0"/>
              <a:t>KeyPass</a:t>
            </a:r>
            <a:r>
              <a:rPr lang="de-DE" dirty="0" smtClean="0"/>
              <a:t>)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Internetauftritt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Benutzerverwaltung in der IT</a:t>
            </a:r>
          </a:p>
          <a:p>
            <a:pPr lvl="1">
              <a:spcBef>
                <a:spcPts val="600"/>
              </a:spcBef>
            </a:pPr>
            <a:r>
              <a:rPr lang="de-DE" dirty="0" smtClean="0"/>
              <a:t>etc.</a:t>
            </a:r>
          </a:p>
          <a:p>
            <a:pPr lvl="1"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B32A1A-21B2-4419-AC30-6A72015A9343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11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8714195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306388" y="447675"/>
            <a:ext cx="10840528" cy="920750"/>
          </a:xfrm>
        </p:spPr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4. Festlegung </a:t>
            </a:r>
            <a:r>
              <a:rPr lang="de-DE" dirty="0"/>
              <a:t>des Dokumentationsumfangs </a:t>
            </a:r>
            <a:r>
              <a:rPr lang="de-DE" dirty="0" smtClean="0"/>
              <a:t>zur</a:t>
            </a:r>
            <a:br>
              <a:rPr lang="de-DE" dirty="0" smtClean="0"/>
            </a:br>
            <a:r>
              <a:rPr lang="de-DE" dirty="0" smtClean="0"/>
              <a:t> Erfüllung </a:t>
            </a:r>
            <a:r>
              <a:rPr lang="de-DE" dirty="0"/>
              <a:t>der Rechenschaftspflichten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C44AC84-2CBD-4856-AE79-2617F7105227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7" name="Abgerundetes Rechteck 6"/>
          <p:cNvSpPr/>
          <p:nvPr/>
        </p:nvSpPr>
        <p:spPr>
          <a:xfrm>
            <a:off x="1145201" y="2145432"/>
            <a:ext cx="10737271" cy="982954"/>
          </a:xfrm>
          <a:prstGeom prst="roundRect">
            <a:avLst>
              <a:gd name="adj" fmla="val 7028"/>
            </a:avLst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b="1" dirty="0" smtClean="0">
                <a:solidFill>
                  <a:schemeClr val="tx1"/>
                </a:solidFill>
              </a:rPr>
              <a:t>Rechenschaftspflicht</a:t>
            </a:r>
            <a:r>
              <a:rPr lang="de-DE" sz="1800" dirty="0" smtClean="0">
                <a:solidFill>
                  <a:schemeClr val="tx1"/>
                </a:solidFill>
              </a:rPr>
              <a:t> </a:t>
            </a:r>
          </a:p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Die Einhaltung der Verarbeitungsgrundsätze muss jederzeit nachgewiesen werden können. </a:t>
            </a:r>
            <a:br>
              <a:rPr lang="de-DE" sz="1800" dirty="0" smtClean="0">
                <a:solidFill>
                  <a:schemeClr val="tx1"/>
                </a:solidFill>
              </a:rPr>
            </a:br>
            <a:r>
              <a:rPr lang="de-DE" sz="1800" dirty="0" smtClean="0">
                <a:solidFill>
                  <a:schemeClr val="tx1"/>
                </a:solidFill>
              </a:rPr>
              <a:t>(Art. 5 Abs. 2 DS-GVO) </a:t>
            </a:r>
          </a:p>
        </p:txBody>
      </p:sp>
      <p:sp>
        <p:nvSpPr>
          <p:cNvPr id="8" name="Abgerundetes Rechteck 7"/>
          <p:cNvSpPr/>
          <p:nvPr/>
        </p:nvSpPr>
        <p:spPr>
          <a:xfrm>
            <a:off x="3162793" y="4534522"/>
            <a:ext cx="2199861" cy="1232452"/>
          </a:xfrm>
          <a:prstGeom prst="roundRect">
            <a:avLst>
              <a:gd name="adj" fmla="val 4839"/>
            </a:avLst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Sicherheit</a:t>
            </a:r>
          </a:p>
        </p:txBody>
      </p:sp>
      <p:sp>
        <p:nvSpPr>
          <p:cNvPr id="9" name="Abgerundetes Rechteck 8"/>
          <p:cNvSpPr/>
          <p:nvPr/>
        </p:nvSpPr>
        <p:spPr>
          <a:xfrm>
            <a:off x="7668093" y="4534522"/>
            <a:ext cx="2199861" cy="1232452"/>
          </a:xfrm>
          <a:prstGeom prst="roundRect">
            <a:avLst>
              <a:gd name="adj" fmla="val 4839"/>
            </a:avLst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Effizienz</a:t>
            </a:r>
          </a:p>
        </p:txBody>
      </p:sp>
      <p:pic>
        <p:nvPicPr>
          <p:cNvPr id="10" name="Grafik 9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8480" y="4217394"/>
            <a:ext cx="935608" cy="933354"/>
          </a:xfrm>
          <a:prstGeom prst="rect">
            <a:avLst/>
          </a:prstGeom>
        </p:spPr>
      </p:pic>
      <p:pic>
        <p:nvPicPr>
          <p:cNvPr id="11" name="Grafik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80131" y="4217394"/>
            <a:ext cx="935608" cy="933354"/>
          </a:xfrm>
          <a:prstGeom prst="rect">
            <a:avLst/>
          </a:prstGeom>
        </p:spPr>
      </p:pic>
      <p:sp>
        <p:nvSpPr>
          <p:cNvPr id="12" name="Textfeld 11"/>
          <p:cNvSpPr txBox="1"/>
          <p:nvPr/>
        </p:nvSpPr>
        <p:spPr>
          <a:xfrm>
            <a:off x="5534175" y="3744092"/>
            <a:ext cx="196239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de-DE" sz="1800" dirty="0" smtClean="0">
                <a:latin typeface="+mn-lt"/>
              </a:rPr>
              <a:t>Dokumentation</a:t>
            </a:r>
            <a:endParaRPr lang="de-DE" sz="1800" dirty="0">
              <a:latin typeface="+mn-lt"/>
            </a:endParaRPr>
          </a:p>
        </p:txBody>
      </p:sp>
      <p:pic>
        <p:nvPicPr>
          <p:cNvPr id="13" name="Grafik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700000">
            <a:off x="7666567" y="3445472"/>
            <a:ext cx="1264923" cy="1261875"/>
          </a:xfrm>
          <a:prstGeom prst="rect">
            <a:avLst/>
          </a:prstGeom>
        </p:spPr>
      </p:pic>
      <p:pic>
        <p:nvPicPr>
          <p:cNvPr id="14" name="Grafik 1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8100000">
            <a:off x="4096196" y="3445472"/>
            <a:ext cx="1264923" cy="1261875"/>
          </a:xfrm>
          <a:prstGeom prst="rect">
            <a:avLst/>
          </a:prstGeom>
        </p:spPr>
      </p:pic>
      <p:pic>
        <p:nvPicPr>
          <p:cNvPr id="15" name="Grafik 14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82911" y="2853849"/>
            <a:ext cx="1264923" cy="1261875"/>
          </a:xfrm>
          <a:prstGeom prst="rect">
            <a:avLst/>
          </a:prstGeom>
        </p:spPr>
      </p:pic>
      <p:pic>
        <p:nvPicPr>
          <p:cNvPr id="16" name="Grafik 15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1376" y="4519810"/>
            <a:ext cx="1264923" cy="1261875"/>
          </a:xfrm>
          <a:prstGeom prst="rect">
            <a:avLst/>
          </a:prstGeom>
        </p:spPr>
      </p:pic>
      <p:sp>
        <p:nvSpPr>
          <p:cNvPr id="17" name="Textfeld 16"/>
          <p:cNvSpPr txBox="1"/>
          <p:nvPr/>
        </p:nvSpPr>
        <p:spPr>
          <a:xfrm>
            <a:off x="3162793" y="5817840"/>
            <a:ext cx="2362694" cy="65354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>
                <a:latin typeface="+mn-lt"/>
              </a:rPr>
              <a:t>Unterschrift des Betroffenen</a:t>
            </a:r>
            <a:endParaRPr lang="de-DE" sz="1800" dirty="0">
              <a:latin typeface="+mn-lt"/>
            </a:endParaRPr>
          </a:p>
        </p:txBody>
      </p:sp>
      <p:sp>
        <p:nvSpPr>
          <p:cNvPr id="18" name="Textfeld 17"/>
          <p:cNvSpPr txBox="1"/>
          <p:nvPr/>
        </p:nvSpPr>
        <p:spPr>
          <a:xfrm>
            <a:off x="7668091" y="5817840"/>
            <a:ext cx="264764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>
                <a:latin typeface="+mn-lt"/>
              </a:rPr>
              <a:t>Prozess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>
                <a:latin typeface="+mn-lt"/>
              </a:rPr>
              <a:t>Arbeitsanweisung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>
                <a:latin typeface="+mn-lt"/>
              </a:rPr>
              <a:t>Aktennotizen</a:t>
            </a:r>
            <a:endParaRPr lang="de-DE" sz="1800" dirty="0">
              <a:latin typeface="+mn-lt"/>
            </a:endParaRPr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12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9466269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5. Rechtsgrundlagen der Verarbeitung prüfen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4294967295"/>
          </p:nvPr>
        </p:nvSpPr>
        <p:spPr>
          <a:xfrm>
            <a:off x="0" y="7031038"/>
            <a:ext cx="3035300" cy="190500"/>
          </a:xfrm>
        </p:spPr>
        <p:txBody>
          <a:bodyPr/>
          <a:lstStyle/>
          <a:p>
            <a:fld id="{289ACCCE-AFE4-4E50-9CB4-679827043037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4" name="Textfeld 13"/>
          <p:cNvSpPr txBox="1"/>
          <p:nvPr/>
        </p:nvSpPr>
        <p:spPr>
          <a:xfrm>
            <a:off x="1037959" y="3363762"/>
            <a:ext cx="14494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de-DE" sz="1800" b="1" dirty="0" smtClean="0"/>
              <a:t>Beispiele:</a:t>
            </a:r>
            <a:endParaRPr lang="de-DE" sz="1800" b="1" dirty="0"/>
          </a:p>
        </p:txBody>
      </p:sp>
      <p:sp>
        <p:nvSpPr>
          <p:cNvPr id="8" name="Abgerundetes Rechteck 7"/>
          <p:cNvSpPr/>
          <p:nvPr/>
        </p:nvSpPr>
        <p:spPr>
          <a:xfrm>
            <a:off x="1037958" y="2382458"/>
            <a:ext cx="2520000" cy="925551"/>
          </a:xfrm>
          <a:prstGeom prst="roundRect">
            <a:avLst>
              <a:gd name="adj" fmla="val 7028"/>
            </a:avLst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Einwilligung</a:t>
            </a:r>
          </a:p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Art. 6 Abs. 1 </a:t>
            </a:r>
            <a:r>
              <a:rPr lang="de-DE" sz="1800" dirty="0" err="1" smtClean="0">
                <a:solidFill>
                  <a:schemeClr val="tx1"/>
                </a:solidFill>
              </a:rPr>
              <a:t>lit</a:t>
            </a:r>
            <a:r>
              <a:rPr lang="de-DE" sz="1800" dirty="0" smtClean="0">
                <a:solidFill>
                  <a:schemeClr val="tx1"/>
                </a:solidFill>
              </a:rPr>
              <a:t>. a)</a:t>
            </a:r>
          </a:p>
        </p:txBody>
      </p:sp>
      <p:sp>
        <p:nvSpPr>
          <p:cNvPr id="9" name="Abgerundetes Rechteck 8"/>
          <p:cNvSpPr/>
          <p:nvPr/>
        </p:nvSpPr>
        <p:spPr>
          <a:xfrm>
            <a:off x="3847975" y="2382458"/>
            <a:ext cx="2520000" cy="925551"/>
          </a:xfrm>
          <a:prstGeom prst="roundRect">
            <a:avLst>
              <a:gd name="adj" fmla="val 7028"/>
            </a:avLst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Vertrag</a:t>
            </a:r>
          </a:p>
          <a:p>
            <a:pPr algn="ctr"/>
            <a:r>
              <a:rPr lang="de-DE" sz="1800" dirty="0">
                <a:solidFill>
                  <a:schemeClr val="tx1"/>
                </a:solidFill>
              </a:rPr>
              <a:t>Art. 6 Abs. 1 </a:t>
            </a:r>
            <a:r>
              <a:rPr lang="de-DE" sz="1800" dirty="0" err="1">
                <a:solidFill>
                  <a:schemeClr val="tx1"/>
                </a:solidFill>
              </a:rPr>
              <a:t>lit</a:t>
            </a:r>
            <a:r>
              <a:rPr lang="de-DE" sz="1800" dirty="0">
                <a:solidFill>
                  <a:schemeClr val="tx1"/>
                </a:solidFill>
              </a:rPr>
              <a:t>. </a:t>
            </a:r>
            <a:r>
              <a:rPr lang="de-DE" sz="1800" dirty="0" smtClean="0">
                <a:solidFill>
                  <a:schemeClr val="tx1"/>
                </a:solidFill>
              </a:rPr>
              <a:t>b)</a:t>
            </a:r>
            <a:endParaRPr lang="de-DE" sz="1800" dirty="0">
              <a:solidFill>
                <a:schemeClr val="tx1"/>
              </a:solidFill>
            </a:endParaRPr>
          </a:p>
        </p:txBody>
      </p:sp>
      <p:sp>
        <p:nvSpPr>
          <p:cNvPr id="10" name="Abgerundetes Rechteck 9"/>
          <p:cNvSpPr/>
          <p:nvPr/>
        </p:nvSpPr>
        <p:spPr>
          <a:xfrm>
            <a:off x="6657992" y="2382457"/>
            <a:ext cx="2520000" cy="925551"/>
          </a:xfrm>
          <a:prstGeom prst="roundRect">
            <a:avLst>
              <a:gd name="adj" fmla="val 7028"/>
            </a:avLst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Rechtliche Verpflichtung</a:t>
            </a:r>
          </a:p>
          <a:p>
            <a:pPr algn="ctr"/>
            <a:r>
              <a:rPr lang="de-DE" sz="1800" dirty="0">
                <a:solidFill>
                  <a:schemeClr val="tx1"/>
                </a:solidFill>
              </a:rPr>
              <a:t>Art. 6 Abs. 1 </a:t>
            </a:r>
            <a:r>
              <a:rPr lang="de-DE" sz="1800" dirty="0" err="1">
                <a:solidFill>
                  <a:schemeClr val="tx1"/>
                </a:solidFill>
              </a:rPr>
              <a:t>lit</a:t>
            </a:r>
            <a:r>
              <a:rPr lang="de-DE" sz="1800" dirty="0">
                <a:solidFill>
                  <a:schemeClr val="tx1"/>
                </a:solidFill>
              </a:rPr>
              <a:t>. </a:t>
            </a:r>
            <a:r>
              <a:rPr lang="de-DE" sz="1800" dirty="0" smtClean="0">
                <a:solidFill>
                  <a:schemeClr val="tx1"/>
                </a:solidFill>
              </a:rPr>
              <a:t>c)</a:t>
            </a:r>
            <a:endParaRPr lang="de-DE" sz="1800" dirty="0">
              <a:solidFill>
                <a:schemeClr val="tx1"/>
              </a:solidFill>
            </a:endParaRPr>
          </a:p>
        </p:txBody>
      </p:sp>
      <p:sp>
        <p:nvSpPr>
          <p:cNvPr id="11" name="Abgerundetes Rechteck 10"/>
          <p:cNvSpPr/>
          <p:nvPr/>
        </p:nvSpPr>
        <p:spPr>
          <a:xfrm>
            <a:off x="9468008" y="2382457"/>
            <a:ext cx="2520000" cy="925551"/>
          </a:xfrm>
          <a:prstGeom prst="roundRect">
            <a:avLst>
              <a:gd name="adj" fmla="val 7028"/>
            </a:avLst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Berechtigte Interessen</a:t>
            </a:r>
          </a:p>
          <a:p>
            <a:pPr algn="ctr"/>
            <a:r>
              <a:rPr lang="de-DE" sz="1800" dirty="0">
                <a:solidFill>
                  <a:schemeClr val="tx1"/>
                </a:solidFill>
              </a:rPr>
              <a:t>Art. 6 Abs. 1 </a:t>
            </a:r>
            <a:r>
              <a:rPr lang="de-DE" sz="1800" dirty="0" err="1">
                <a:solidFill>
                  <a:schemeClr val="tx1"/>
                </a:solidFill>
              </a:rPr>
              <a:t>lit</a:t>
            </a:r>
            <a:r>
              <a:rPr lang="de-DE" sz="1800" dirty="0">
                <a:solidFill>
                  <a:schemeClr val="tx1"/>
                </a:solidFill>
              </a:rPr>
              <a:t>. </a:t>
            </a:r>
            <a:r>
              <a:rPr lang="de-DE" sz="1800" dirty="0" smtClean="0">
                <a:solidFill>
                  <a:schemeClr val="tx1"/>
                </a:solidFill>
              </a:rPr>
              <a:t>f)</a:t>
            </a:r>
            <a:endParaRPr lang="de-DE" sz="1800" dirty="0">
              <a:solidFill>
                <a:schemeClr val="tx1"/>
              </a:solidFill>
            </a:endParaRPr>
          </a:p>
        </p:txBody>
      </p:sp>
      <p:sp>
        <p:nvSpPr>
          <p:cNvPr id="12" name="Abgerundetes Rechteck 11"/>
          <p:cNvSpPr/>
          <p:nvPr/>
        </p:nvSpPr>
        <p:spPr>
          <a:xfrm>
            <a:off x="1037959" y="1713384"/>
            <a:ext cx="10950160" cy="520389"/>
          </a:xfrm>
          <a:prstGeom prst="roundRect">
            <a:avLst>
              <a:gd name="adj" fmla="val 7028"/>
            </a:avLst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b="1" dirty="0" smtClean="0">
                <a:solidFill>
                  <a:schemeClr val="tx1"/>
                </a:solidFill>
              </a:rPr>
              <a:t>Zweckbindung</a:t>
            </a:r>
            <a:r>
              <a:rPr lang="de-DE" sz="1800" dirty="0" smtClean="0">
                <a:solidFill>
                  <a:schemeClr val="tx1"/>
                </a:solidFill>
              </a:rPr>
              <a:t>: festgelegte, eindeutige und legitime Zwecke (Art. 5 Abs. 1 </a:t>
            </a:r>
            <a:r>
              <a:rPr lang="de-DE" sz="1800" dirty="0" err="1" smtClean="0">
                <a:solidFill>
                  <a:schemeClr val="tx1"/>
                </a:solidFill>
              </a:rPr>
              <a:t>lit</a:t>
            </a:r>
            <a:r>
              <a:rPr lang="de-DE" sz="1800" dirty="0" smtClean="0">
                <a:solidFill>
                  <a:schemeClr val="tx1"/>
                </a:solidFill>
              </a:rPr>
              <a:t>. b) DS-GVO) </a:t>
            </a:r>
          </a:p>
        </p:txBody>
      </p:sp>
      <p:sp>
        <p:nvSpPr>
          <p:cNvPr id="15" name="Textfeld 14"/>
          <p:cNvSpPr txBox="1"/>
          <p:nvPr/>
        </p:nvSpPr>
        <p:spPr>
          <a:xfrm>
            <a:off x="1037958" y="3797980"/>
            <a:ext cx="2399866" cy="1940987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285750" indent="-28575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/>
              <a:t>Werbung</a:t>
            </a:r>
          </a:p>
        </p:txBody>
      </p:sp>
      <p:sp>
        <p:nvSpPr>
          <p:cNvPr id="16" name="Textfeld 15"/>
          <p:cNvSpPr txBox="1"/>
          <p:nvPr/>
        </p:nvSpPr>
        <p:spPr>
          <a:xfrm>
            <a:off x="3802100" y="3797980"/>
            <a:ext cx="2945671" cy="1940987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285750" indent="-28575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/>
              <a:t>Arbeitsvertrag</a:t>
            </a:r>
          </a:p>
          <a:p>
            <a:pPr marL="285750" indent="-28575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/>
              <a:t>Dienstleistungs-vertrag</a:t>
            </a:r>
          </a:p>
          <a:p>
            <a:pPr marL="285750" indent="-28575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/>
              <a:t>auch vorvertragliche Maßnahmen</a:t>
            </a:r>
            <a:endParaRPr lang="de-DE" sz="1800" dirty="0"/>
          </a:p>
        </p:txBody>
      </p:sp>
      <p:sp>
        <p:nvSpPr>
          <p:cNvPr id="17" name="Textfeld 16"/>
          <p:cNvSpPr txBox="1"/>
          <p:nvPr/>
        </p:nvSpPr>
        <p:spPr>
          <a:xfrm>
            <a:off x="6652019" y="3797980"/>
            <a:ext cx="2416101" cy="1940987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285750" indent="-28575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 smtClean="0"/>
              <a:t>Aufbewahrungs-pflichten</a:t>
            </a:r>
          </a:p>
        </p:txBody>
      </p:sp>
      <p:sp>
        <p:nvSpPr>
          <p:cNvPr id="18" name="Textfeld 17"/>
          <p:cNvSpPr txBox="1"/>
          <p:nvPr/>
        </p:nvSpPr>
        <p:spPr>
          <a:xfrm>
            <a:off x="9468008" y="3797981"/>
            <a:ext cx="3190717" cy="1940987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285750" indent="-285750">
              <a:spcAft>
                <a:spcPts val="60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/>
              <a:t>z</a:t>
            </a:r>
            <a:r>
              <a:rPr lang="de-DE" sz="1800" dirty="0" smtClean="0"/>
              <a:t>ur Abwehr von Haftungsansprüchen</a:t>
            </a:r>
            <a:endParaRPr lang="de-DE" sz="1800" dirty="0"/>
          </a:p>
        </p:txBody>
      </p:sp>
      <p:pic>
        <p:nvPicPr>
          <p:cNvPr id="19" name="Grafik 1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86076" y="2173566"/>
            <a:ext cx="753455" cy="751639"/>
          </a:xfrm>
          <a:prstGeom prst="rect">
            <a:avLst/>
          </a:prstGeom>
        </p:spPr>
      </p:pic>
      <p:pic>
        <p:nvPicPr>
          <p:cNvPr id="20" name="Grafik 1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94388" y="2189834"/>
            <a:ext cx="756363" cy="754540"/>
          </a:xfrm>
          <a:prstGeom prst="rect">
            <a:avLst/>
          </a:prstGeom>
        </p:spPr>
      </p:pic>
      <p:pic>
        <p:nvPicPr>
          <p:cNvPr id="21" name="Grafik 20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7764" y="2127496"/>
            <a:ext cx="834422" cy="832411"/>
          </a:xfrm>
          <a:prstGeom prst="rect">
            <a:avLst/>
          </a:prstGeom>
        </p:spPr>
      </p:pic>
      <p:pic>
        <p:nvPicPr>
          <p:cNvPr id="23" name="Grafik 2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08228" y="2201914"/>
            <a:ext cx="722564" cy="720823"/>
          </a:xfrm>
          <a:prstGeom prst="rect">
            <a:avLst/>
          </a:prstGeom>
        </p:spPr>
      </p:pic>
      <p:sp>
        <p:nvSpPr>
          <p:cNvPr id="24" name="Abgerundetes Rechteck 23"/>
          <p:cNvSpPr/>
          <p:nvPr/>
        </p:nvSpPr>
        <p:spPr>
          <a:xfrm>
            <a:off x="1037958" y="5805202"/>
            <a:ext cx="10950161" cy="982954"/>
          </a:xfrm>
          <a:prstGeom prst="roundRect">
            <a:avLst>
              <a:gd name="adj" fmla="val 7028"/>
            </a:avLst>
          </a:prstGeom>
          <a:solidFill>
            <a:schemeClr val="accent1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b="1" dirty="0" smtClean="0">
                <a:solidFill>
                  <a:schemeClr val="tx1"/>
                </a:solidFill>
              </a:rPr>
              <a:t>Rechenschaftspflicht</a:t>
            </a:r>
            <a:r>
              <a:rPr lang="de-DE" sz="1800" dirty="0" smtClean="0">
                <a:solidFill>
                  <a:schemeClr val="tx1"/>
                </a:solidFill>
              </a:rPr>
              <a:t> </a:t>
            </a:r>
          </a:p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Rechtmäßigkeit und Zweckbindung müssen jederzeit nachgewiesen werden können. </a:t>
            </a:r>
            <a:br>
              <a:rPr lang="de-DE" sz="1800" dirty="0" smtClean="0">
                <a:solidFill>
                  <a:schemeClr val="tx1"/>
                </a:solidFill>
              </a:rPr>
            </a:br>
            <a:r>
              <a:rPr lang="de-DE" sz="1800" dirty="0" smtClean="0">
                <a:solidFill>
                  <a:schemeClr val="tx1"/>
                </a:solidFill>
              </a:rPr>
              <a:t>(Art. 5 Abs. 2 DS-GVO) </a:t>
            </a:r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13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872176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6. Datenschutz-Management-System aufbauen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4294967295"/>
          </p:nvPr>
        </p:nvSpPr>
        <p:spPr>
          <a:xfrm>
            <a:off x="0" y="7031038"/>
            <a:ext cx="3035300" cy="190500"/>
          </a:xfrm>
        </p:spPr>
        <p:txBody>
          <a:bodyPr/>
          <a:lstStyle/>
          <a:p>
            <a:fld id="{877F83BF-5E65-43F6-90F8-0237FA517557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7" name="Abgerundetes Rechteck 6"/>
          <p:cNvSpPr/>
          <p:nvPr/>
        </p:nvSpPr>
        <p:spPr>
          <a:xfrm>
            <a:off x="1087062" y="2217441"/>
            <a:ext cx="2483901" cy="490654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Regelungen</a:t>
            </a:r>
          </a:p>
        </p:txBody>
      </p:sp>
      <p:sp>
        <p:nvSpPr>
          <p:cNvPr id="8" name="Abgerundetes Rechteck 7"/>
          <p:cNvSpPr/>
          <p:nvPr/>
        </p:nvSpPr>
        <p:spPr>
          <a:xfrm>
            <a:off x="3876724" y="2217441"/>
            <a:ext cx="2483901" cy="490654"/>
          </a:xfrm>
          <a:prstGeom prst="round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bg1"/>
                </a:solidFill>
              </a:rPr>
              <a:t>Prozesse</a:t>
            </a:r>
          </a:p>
        </p:txBody>
      </p:sp>
      <p:sp>
        <p:nvSpPr>
          <p:cNvPr id="9" name="Abgerundetes Rechteck 8"/>
          <p:cNvSpPr/>
          <p:nvPr/>
        </p:nvSpPr>
        <p:spPr>
          <a:xfrm>
            <a:off x="6666386" y="2217441"/>
            <a:ext cx="2483901" cy="490654"/>
          </a:xfrm>
          <a:prstGeom prst="roundRect">
            <a:avLst/>
          </a:prstGeom>
          <a:solidFill>
            <a:schemeClr val="tx2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bg1"/>
                </a:solidFill>
              </a:rPr>
              <a:t>Konzepte</a:t>
            </a:r>
          </a:p>
        </p:txBody>
      </p:sp>
      <p:sp>
        <p:nvSpPr>
          <p:cNvPr id="10" name="Abgerundetes Rechteck 9"/>
          <p:cNvSpPr/>
          <p:nvPr/>
        </p:nvSpPr>
        <p:spPr>
          <a:xfrm>
            <a:off x="9456048" y="2217441"/>
            <a:ext cx="2483901" cy="490654"/>
          </a:xfrm>
          <a:prstGeom prst="roundRect">
            <a:avLst/>
          </a:prstGeom>
          <a:solidFill>
            <a:schemeClr val="accent2">
              <a:lumMod val="50000"/>
            </a:schemeClr>
          </a:solidFill>
          <a:ln>
            <a:noFill/>
          </a:ln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bg1"/>
                </a:solidFill>
              </a:rPr>
              <a:t>Vorlagen</a:t>
            </a:r>
          </a:p>
        </p:txBody>
      </p:sp>
      <p:sp>
        <p:nvSpPr>
          <p:cNvPr id="11" name="Abgerundetes Rechteck 10"/>
          <p:cNvSpPr/>
          <p:nvPr/>
        </p:nvSpPr>
        <p:spPr>
          <a:xfrm>
            <a:off x="1089142" y="1640205"/>
            <a:ext cx="10856754" cy="490654"/>
          </a:xfrm>
          <a:prstGeom prst="round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bg1"/>
                </a:solidFill>
              </a:rPr>
              <a:t>Datenschutz-Leitlinie</a:t>
            </a:r>
          </a:p>
        </p:txBody>
      </p:sp>
      <p:sp>
        <p:nvSpPr>
          <p:cNvPr id="12" name="Abgerundetes Rechteck 11"/>
          <p:cNvSpPr/>
          <p:nvPr/>
        </p:nvSpPr>
        <p:spPr>
          <a:xfrm>
            <a:off x="1087062" y="2835478"/>
            <a:ext cx="2483901" cy="573850"/>
          </a:xfrm>
          <a:prstGeom prst="roundRect">
            <a:avLst/>
          </a:prstGeom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Betriebs-vereinbarungen</a:t>
            </a:r>
          </a:p>
        </p:txBody>
      </p:sp>
      <p:sp>
        <p:nvSpPr>
          <p:cNvPr id="13" name="Abgerundetes Rechteck 12"/>
          <p:cNvSpPr/>
          <p:nvPr/>
        </p:nvSpPr>
        <p:spPr>
          <a:xfrm>
            <a:off x="3876724" y="2835477"/>
            <a:ext cx="2483901" cy="573850"/>
          </a:xfrm>
          <a:prstGeom prst="roundRect">
            <a:avLst>
              <a:gd name="adj" fmla="val 9256"/>
            </a:avLst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err="1" smtClean="0">
                <a:solidFill>
                  <a:schemeClr val="tx1"/>
                </a:solidFill>
              </a:rPr>
              <a:t>Incident</a:t>
            </a:r>
            <a:r>
              <a:rPr lang="de-DE" sz="1600" dirty="0">
                <a:solidFill>
                  <a:schemeClr val="tx1"/>
                </a:solidFill>
              </a:rPr>
              <a:t> </a:t>
            </a:r>
            <a:r>
              <a:rPr lang="de-DE" sz="1600" dirty="0" smtClean="0">
                <a:solidFill>
                  <a:schemeClr val="tx1"/>
                </a:solidFill>
              </a:rPr>
              <a:t>Management und Dokumentation</a:t>
            </a:r>
          </a:p>
        </p:txBody>
      </p:sp>
      <p:sp>
        <p:nvSpPr>
          <p:cNvPr id="14" name="Abgerundetes Rechteck 13"/>
          <p:cNvSpPr/>
          <p:nvPr/>
        </p:nvSpPr>
        <p:spPr>
          <a:xfrm>
            <a:off x="6666386" y="2835332"/>
            <a:ext cx="2483901" cy="573850"/>
          </a:xfrm>
          <a:prstGeom prst="roundRect">
            <a:avLst/>
          </a:prstGeom>
          <a:ln>
            <a:solidFill>
              <a:schemeClr val="tx2">
                <a:lumMod val="85000"/>
                <a:lumOff val="1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Löschkonzept</a:t>
            </a:r>
          </a:p>
        </p:txBody>
      </p:sp>
      <p:sp>
        <p:nvSpPr>
          <p:cNvPr id="15" name="Abgerundetes Rechteck 14"/>
          <p:cNvSpPr/>
          <p:nvPr/>
        </p:nvSpPr>
        <p:spPr>
          <a:xfrm>
            <a:off x="9456048" y="2835332"/>
            <a:ext cx="2483901" cy="573850"/>
          </a:xfrm>
          <a:prstGeom prst="roundRect">
            <a:avLst/>
          </a:prstGeom>
          <a:ln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Verträge</a:t>
            </a:r>
          </a:p>
        </p:txBody>
      </p:sp>
      <p:sp>
        <p:nvSpPr>
          <p:cNvPr id="16" name="Abgerundetes Rechteck 15"/>
          <p:cNvSpPr/>
          <p:nvPr/>
        </p:nvSpPr>
        <p:spPr>
          <a:xfrm>
            <a:off x="1087062" y="3480277"/>
            <a:ext cx="2483901" cy="573850"/>
          </a:xfrm>
          <a:prstGeom prst="roundRect">
            <a:avLst/>
          </a:prstGeom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Verhaltensregeln/ Arbeitsanweisungen</a:t>
            </a:r>
          </a:p>
        </p:txBody>
      </p:sp>
      <p:sp>
        <p:nvSpPr>
          <p:cNvPr id="17" name="Abgerundetes Rechteck 16"/>
          <p:cNvSpPr/>
          <p:nvPr/>
        </p:nvSpPr>
        <p:spPr>
          <a:xfrm>
            <a:off x="3876724" y="3480276"/>
            <a:ext cx="2483901" cy="573850"/>
          </a:xfrm>
          <a:prstGeom prst="roundRect">
            <a:avLst/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Datenschutz-Folgenabschätzung</a:t>
            </a:r>
          </a:p>
        </p:txBody>
      </p:sp>
      <p:sp>
        <p:nvSpPr>
          <p:cNvPr id="18" name="Abgerundetes Rechteck 17"/>
          <p:cNvSpPr/>
          <p:nvPr/>
        </p:nvSpPr>
        <p:spPr>
          <a:xfrm>
            <a:off x="6666386" y="3480160"/>
            <a:ext cx="2483901" cy="573850"/>
          </a:xfrm>
          <a:prstGeom prst="roundRect">
            <a:avLst/>
          </a:prstGeom>
          <a:ln>
            <a:solidFill>
              <a:schemeClr val="tx2">
                <a:lumMod val="85000"/>
                <a:lumOff val="1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Berechtigungs-konzept</a:t>
            </a:r>
          </a:p>
        </p:txBody>
      </p:sp>
      <p:sp>
        <p:nvSpPr>
          <p:cNvPr id="19" name="Abgerundetes Rechteck 18"/>
          <p:cNvSpPr/>
          <p:nvPr/>
        </p:nvSpPr>
        <p:spPr>
          <a:xfrm>
            <a:off x="9456048" y="3480160"/>
            <a:ext cx="2483901" cy="573850"/>
          </a:xfrm>
          <a:prstGeom prst="roundRect">
            <a:avLst/>
          </a:prstGeom>
          <a:ln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Einwilligungen</a:t>
            </a:r>
          </a:p>
        </p:txBody>
      </p:sp>
      <p:sp>
        <p:nvSpPr>
          <p:cNvPr id="20" name="Abgerundetes Rechteck 19"/>
          <p:cNvSpPr/>
          <p:nvPr/>
        </p:nvSpPr>
        <p:spPr>
          <a:xfrm>
            <a:off x="1087062" y="4125076"/>
            <a:ext cx="2483901" cy="573850"/>
          </a:xfrm>
          <a:prstGeom prst="roundRect">
            <a:avLst/>
          </a:prstGeom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Richtlinien für Auftragsverarbeitung</a:t>
            </a:r>
          </a:p>
        </p:txBody>
      </p:sp>
      <p:sp>
        <p:nvSpPr>
          <p:cNvPr id="21" name="Abgerundetes Rechteck 20"/>
          <p:cNvSpPr/>
          <p:nvPr/>
        </p:nvSpPr>
        <p:spPr>
          <a:xfrm>
            <a:off x="3876724" y="4125075"/>
            <a:ext cx="2483901" cy="573850"/>
          </a:xfrm>
          <a:prstGeom prst="roundRect">
            <a:avLst/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Einhaltung der Betroffenenrechte</a:t>
            </a:r>
          </a:p>
        </p:txBody>
      </p:sp>
      <p:sp>
        <p:nvSpPr>
          <p:cNvPr id="22" name="Abgerundetes Rechteck 21"/>
          <p:cNvSpPr/>
          <p:nvPr/>
        </p:nvSpPr>
        <p:spPr>
          <a:xfrm>
            <a:off x="6666386" y="4124988"/>
            <a:ext cx="2483901" cy="573850"/>
          </a:xfrm>
          <a:prstGeom prst="roundRect">
            <a:avLst/>
          </a:prstGeom>
          <a:ln>
            <a:solidFill>
              <a:schemeClr val="tx2">
                <a:lumMod val="85000"/>
                <a:lumOff val="1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Schulungskonzept</a:t>
            </a:r>
          </a:p>
        </p:txBody>
      </p:sp>
      <p:sp>
        <p:nvSpPr>
          <p:cNvPr id="23" name="Abgerundetes Rechteck 22"/>
          <p:cNvSpPr/>
          <p:nvPr/>
        </p:nvSpPr>
        <p:spPr>
          <a:xfrm>
            <a:off x="9456048" y="4124988"/>
            <a:ext cx="2483901" cy="573850"/>
          </a:xfrm>
          <a:prstGeom prst="roundRect">
            <a:avLst/>
          </a:prstGeom>
          <a:ln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Vertraulichkeits-erklärungen</a:t>
            </a:r>
          </a:p>
        </p:txBody>
      </p:sp>
      <p:sp>
        <p:nvSpPr>
          <p:cNvPr id="24" name="Abgerundetes Rechteck 23"/>
          <p:cNvSpPr/>
          <p:nvPr/>
        </p:nvSpPr>
        <p:spPr>
          <a:xfrm>
            <a:off x="1087062" y="4769875"/>
            <a:ext cx="2483901" cy="573850"/>
          </a:xfrm>
          <a:prstGeom prst="roundRect">
            <a:avLst/>
          </a:prstGeom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(Spezial-)Gesetze</a:t>
            </a:r>
          </a:p>
        </p:txBody>
      </p:sp>
      <p:sp>
        <p:nvSpPr>
          <p:cNvPr id="25" name="Abgerundetes Rechteck 24"/>
          <p:cNvSpPr/>
          <p:nvPr/>
        </p:nvSpPr>
        <p:spPr>
          <a:xfrm>
            <a:off x="3876724" y="4769874"/>
            <a:ext cx="2483901" cy="573850"/>
          </a:xfrm>
          <a:prstGeom prst="roundRect">
            <a:avLst/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Risikobeurteilung</a:t>
            </a:r>
          </a:p>
        </p:txBody>
      </p:sp>
      <p:sp>
        <p:nvSpPr>
          <p:cNvPr id="26" name="Abgerundetes Rechteck 25"/>
          <p:cNvSpPr/>
          <p:nvPr/>
        </p:nvSpPr>
        <p:spPr>
          <a:xfrm>
            <a:off x="6666386" y="4769816"/>
            <a:ext cx="2483901" cy="573850"/>
          </a:xfrm>
          <a:prstGeom prst="roundRect">
            <a:avLst/>
          </a:prstGeom>
          <a:ln>
            <a:solidFill>
              <a:schemeClr val="tx2">
                <a:lumMod val="85000"/>
                <a:lumOff val="1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Notfallkonzept</a:t>
            </a:r>
          </a:p>
        </p:txBody>
      </p:sp>
      <p:sp>
        <p:nvSpPr>
          <p:cNvPr id="27" name="Abgerundetes Rechteck 26"/>
          <p:cNvSpPr/>
          <p:nvPr/>
        </p:nvSpPr>
        <p:spPr>
          <a:xfrm>
            <a:off x="9456048" y="4769816"/>
            <a:ext cx="2483901" cy="573850"/>
          </a:xfrm>
          <a:prstGeom prst="roundRect">
            <a:avLst/>
          </a:prstGeom>
          <a:ln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Betroffenen-information</a:t>
            </a:r>
          </a:p>
        </p:txBody>
      </p:sp>
      <p:sp>
        <p:nvSpPr>
          <p:cNvPr id="28" name="Abgerundetes Rechteck 27"/>
          <p:cNvSpPr/>
          <p:nvPr/>
        </p:nvSpPr>
        <p:spPr>
          <a:xfrm>
            <a:off x="1087062" y="5414674"/>
            <a:ext cx="2483901" cy="573850"/>
          </a:xfrm>
          <a:prstGeom prst="roundRect">
            <a:avLst/>
          </a:prstGeom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vertragliche Anforderungen</a:t>
            </a:r>
          </a:p>
        </p:txBody>
      </p:sp>
      <p:sp>
        <p:nvSpPr>
          <p:cNvPr id="29" name="Abgerundetes Rechteck 28"/>
          <p:cNvSpPr/>
          <p:nvPr/>
        </p:nvSpPr>
        <p:spPr>
          <a:xfrm>
            <a:off x="3876724" y="5414673"/>
            <a:ext cx="2483901" cy="573850"/>
          </a:xfrm>
          <a:prstGeom prst="roundRect">
            <a:avLst/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Meldungen</a:t>
            </a:r>
          </a:p>
        </p:txBody>
      </p:sp>
      <p:sp>
        <p:nvSpPr>
          <p:cNvPr id="30" name="Abgerundetes Rechteck 29"/>
          <p:cNvSpPr/>
          <p:nvPr/>
        </p:nvSpPr>
        <p:spPr>
          <a:xfrm>
            <a:off x="6666386" y="5414644"/>
            <a:ext cx="2483901" cy="573850"/>
          </a:xfrm>
          <a:prstGeom prst="roundRect">
            <a:avLst/>
          </a:prstGeom>
          <a:ln>
            <a:solidFill>
              <a:schemeClr val="tx2">
                <a:lumMod val="85000"/>
                <a:lumOff val="1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IT-Sicherheitskonzept</a:t>
            </a:r>
          </a:p>
        </p:txBody>
      </p:sp>
      <p:sp>
        <p:nvSpPr>
          <p:cNvPr id="31" name="Abgerundetes Rechteck 30"/>
          <p:cNvSpPr/>
          <p:nvPr/>
        </p:nvSpPr>
        <p:spPr>
          <a:xfrm>
            <a:off x="9456048" y="5414644"/>
            <a:ext cx="2483901" cy="573850"/>
          </a:xfrm>
          <a:prstGeom prst="roundRect">
            <a:avLst/>
          </a:prstGeom>
          <a:ln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Meldungen</a:t>
            </a:r>
          </a:p>
        </p:txBody>
      </p:sp>
      <p:sp>
        <p:nvSpPr>
          <p:cNvPr id="32" name="Abgerundetes Rechteck 31"/>
          <p:cNvSpPr/>
          <p:nvPr/>
        </p:nvSpPr>
        <p:spPr>
          <a:xfrm>
            <a:off x="1087062" y="6059473"/>
            <a:ext cx="2483901" cy="283921"/>
          </a:xfrm>
          <a:prstGeom prst="roundRect">
            <a:avLst/>
          </a:prstGeom>
          <a:ln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e</a:t>
            </a:r>
            <a:r>
              <a:rPr lang="de-DE" sz="1600" dirty="0" smtClean="0">
                <a:solidFill>
                  <a:schemeClr val="tx1"/>
                </a:solidFill>
              </a:rPr>
              <a:t>tc.</a:t>
            </a:r>
          </a:p>
        </p:txBody>
      </p:sp>
      <p:sp>
        <p:nvSpPr>
          <p:cNvPr id="33" name="Abgerundetes Rechteck 32"/>
          <p:cNvSpPr/>
          <p:nvPr/>
        </p:nvSpPr>
        <p:spPr>
          <a:xfrm>
            <a:off x="3876724" y="6059472"/>
            <a:ext cx="2483901" cy="283921"/>
          </a:xfrm>
          <a:prstGeom prst="roundRect">
            <a:avLst/>
          </a:prstGeom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etc.</a:t>
            </a:r>
          </a:p>
        </p:txBody>
      </p:sp>
      <p:sp>
        <p:nvSpPr>
          <p:cNvPr id="34" name="Abgerundetes Rechteck 33"/>
          <p:cNvSpPr/>
          <p:nvPr/>
        </p:nvSpPr>
        <p:spPr>
          <a:xfrm>
            <a:off x="6666386" y="6059442"/>
            <a:ext cx="2483901" cy="283921"/>
          </a:xfrm>
          <a:prstGeom prst="roundRect">
            <a:avLst/>
          </a:prstGeom>
          <a:ln>
            <a:solidFill>
              <a:schemeClr val="tx2">
                <a:lumMod val="85000"/>
                <a:lumOff val="1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etc.</a:t>
            </a:r>
          </a:p>
        </p:txBody>
      </p:sp>
      <p:sp>
        <p:nvSpPr>
          <p:cNvPr id="35" name="Abgerundetes Rechteck 34"/>
          <p:cNvSpPr/>
          <p:nvPr/>
        </p:nvSpPr>
        <p:spPr>
          <a:xfrm>
            <a:off x="9456048" y="6059472"/>
            <a:ext cx="2483901" cy="283921"/>
          </a:xfrm>
          <a:prstGeom prst="roundRect">
            <a:avLst/>
          </a:prstGeom>
          <a:ln>
            <a:solidFill>
              <a:schemeClr val="accent2">
                <a:lumMod val="50000"/>
              </a:schemeClr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etc.</a:t>
            </a:r>
          </a:p>
        </p:txBody>
      </p:sp>
      <p:sp>
        <p:nvSpPr>
          <p:cNvPr id="36" name="Abgerundetes Rechteck 35"/>
          <p:cNvSpPr/>
          <p:nvPr/>
        </p:nvSpPr>
        <p:spPr>
          <a:xfrm>
            <a:off x="1089142" y="6414342"/>
            <a:ext cx="10856753" cy="490654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Verarbeitungsverzeichnis</a:t>
            </a:r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14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209825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4988" algn="l"/>
              </a:tabLst>
            </a:pPr>
            <a:r>
              <a:rPr lang="de-DE" dirty="0" smtClean="0"/>
              <a:t>6.</a:t>
            </a:r>
            <a:r>
              <a:rPr lang="de-DE" dirty="0"/>
              <a:t> </a:t>
            </a:r>
            <a:r>
              <a:rPr lang="de-DE" dirty="0" smtClean="0"/>
              <a:t>Datenschutz-Management-System </a:t>
            </a:r>
            <a:r>
              <a:rPr lang="de-DE" dirty="0"/>
              <a:t>aufbauen</a:t>
            </a:r>
          </a:p>
        </p:txBody>
      </p:sp>
      <p:sp>
        <p:nvSpPr>
          <p:cNvPr id="3" name="Textplatzhalter 2"/>
          <p:cNvSpPr>
            <a:spLocks noGrp="1"/>
          </p:cNvSpPr>
          <p:nvPr>
            <p:ph idx="1"/>
          </p:nvPr>
        </p:nvSpPr>
        <p:spPr>
          <a:xfrm>
            <a:off x="182563" y="1537507"/>
            <a:ext cx="12496800" cy="5422093"/>
          </a:xfrm>
        </p:spPr>
        <p:txBody>
          <a:bodyPr/>
          <a:lstStyle/>
          <a:p>
            <a:pPr marL="0" indent="0">
              <a:buNone/>
            </a:pPr>
            <a:r>
              <a:rPr lang="de-DE" sz="1600" dirty="0" smtClean="0"/>
              <a:t>Neue Datenschutz-Prozesse</a:t>
            </a:r>
            <a:endParaRPr lang="de-DE" sz="1600" dirty="0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9DFAE5-7F59-4C0D-8783-FE7C1617D4E7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8" name="Abgerundetes Rechteck 7"/>
          <p:cNvSpPr/>
          <p:nvPr/>
        </p:nvSpPr>
        <p:spPr>
          <a:xfrm>
            <a:off x="644153" y="2262404"/>
            <a:ext cx="3590693" cy="869795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400" dirty="0" err="1" smtClean="0">
                <a:solidFill>
                  <a:schemeClr val="tx1"/>
                </a:solidFill>
              </a:rPr>
              <a:t>Incident</a:t>
            </a:r>
            <a:r>
              <a:rPr lang="de-DE" sz="1400" dirty="0">
                <a:solidFill>
                  <a:schemeClr val="tx1"/>
                </a:solidFill>
              </a:rPr>
              <a:t> </a:t>
            </a:r>
            <a:r>
              <a:rPr lang="de-DE" sz="1400" dirty="0" smtClean="0">
                <a:solidFill>
                  <a:schemeClr val="tx1"/>
                </a:solidFill>
              </a:rPr>
              <a:t>Management</a:t>
            </a:r>
          </a:p>
          <a:p>
            <a:pPr algn="ctr"/>
            <a:r>
              <a:rPr lang="de-DE" sz="1400" dirty="0" err="1" smtClean="0">
                <a:solidFill>
                  <a:schemeClr val="tx1"/>
                </a:solidFill>
              </a:rPr>
              <a:t>Artt</a:t>
            </a:r>
            <a:r>
              <a:rPr lang="de-DE" sz="1400" dirty="0" smtClean="0">
                <a:solidFill>
                  <a:schemeClr val="tx1"/>
                </a:solidFill>
              </a:rPr>
              <a:t>. 33, 34 DS-GVO</a:t>
            </a:r>
          </a:p>
        </p:txBody>
      </p:sp>
      <p:sp>
        <p:nvSpPr>
          <p:cNvPr id="9" name="Abgerundetes Rechteck 8"/>
          <p:cNvSpPr/>
          <p:nvPr/>
        </p:nvSpPr>
        <p:spPr>
          <a:xfrm>
            <a:off x="4676252" y="2262404"/>
            <a:ext cx="3590693" cy="869795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400" dirty="0" smtClean="0">
                <a:solidFill>
                  <a:schemeClr val="tx1"/>
                </a:solidFill>
              </a:rPr>
              <a:t>Einhaltung </a:t>
            </a:r>
            <a:br>
              <a:rPr lang="de-DE" sz="1400" dirty="0" smtClean="0">
                <a:solidFill>
                  <a:schemeClr val="tx1"/>
                </a:solidFill>
              </a:rPr>
            </a:br>
            <a:r>
              <a:rPr lang="de-DE" sz="1400" dirty="0" smtClean="0">
                <a:solidFill>
                  <a:schemeClr val="tx1"/>
                </a:solidFill>
              </a:rPr>
              <a:t>der Betroffenenrechte</a:t>
            </a:r>
          </a:p>
          <a:p>
            <a:pPr algn="ctr"/>
            <a:r>
              <a:rPr lang="de-DE" sz="1400" dirty="0" err="1" smtClean="0">
                <a:solidFill>
                  <a:schemeClr val="tx1"/>
                </a:solidFill>
              </a:rPr>
              <a:t>Artt</a:t>
            </a:r>
            <a:r>
              <a:rPr lang="de-DE" sz="1400" dirty="0" smtClean="0">
                <a:solidFill>
                  <a:schemeClr val="tx1"/>
                </a:solidFill>
              </a:rPr>
              <a:t>. 15–22 DS-GVO</a:t>
            </a:r>
          </a:p>
        </p:txBody>
      </p:sp>
      <p:sp>
        <p:nvSpPr>
          <p:cNvPr id="10" name="Abgerundetes Rechteck 9"/>
          <p:cNvSpPr/>
          <p:nvPr/>
        </p:nvSpPr>
        <p:spPr>
          <a:xfrm>
            <a:off x="8708351" y="2262404"/>
            <a:ext cx="3590693" cy="869795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400" dirty="0" smtClean="0">
                <a:solidFill>
                  <a:schemeClr val="tx1"/>
                </a:solidFill>
              </a:rPr>
              <a:t>Datenschutz-Folgenabschätzung</a:t>
            </a:r>
          </a:p>
          <a:p>
            <a:pPr algn="ctr"/>
            <a:r>
              <a:rPr lang="de-DE" sz="1400" dirty="0" err="1" smtClean="0">
                <a:solidFill>
                  <a:schemeClr val="tx1"/>
                </a:solidFill>
              </a:rPr>
              <a:t>Artt</a:t>
            </a:r>
            <a:r>
              <a:rPr lang="de-DE" sz="1400" dirty="0" smtClean="0">
                <a:solidFill>
                  <a:schemeClr val="tx1"/>
                </a:solidFill>
              </a:rPr>
              <a:t>. 35, 36 DS-GVO</a:t>
            </a:r>
          </a:p>
        </p:txBody>
      </p:sp>
      <p:pic>
        <p:nvPicPr>
          <p:cNvPr id="11" name="Grafik 1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2747" y="1929408"/>
            <a:ext cx="1111430" cy="1108752"/>
          </a:xfrm>
          <a:prstGeom prst="rect">
            <a:avLst/>
          </a:prstGeom>
        </p:spPr>
      </p:pic>
      <p:pic>
        <p:nvPicPr>
          <p:cNvPr id="12" name="Grafik 1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28100" y="1929408"/>
            <a:ext cx="1076395" cy="1073801"/>
          </a:xfrm>
          <a:prstGeom prst="rect">
            <a:avLst/>
          </a:prstGeom>
        </p:spPr>
      </p:pic>
      <p:pic>
        <p:nvPicPr>
          <p:cNvPr id="13" name="Grafik 12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14789" y="2061631"/>
            <a:ext cx="811312" cy="809357"/>
          </a:xfrm>
          <a:prstGeom prst="rect">
            <a:avLst/>
          </a:prstGeom>
        </p:spPr>
      </p:pic>
      <p:sp>
        <p:nvSpPr>
          <p:cNvPr id="14" name="Abgerundetes Rechteck 13"/>
          <p:cNvSpPr/>
          <p:nvPr/>
        </p:nvSpPr>
        <p:spPr>
          <a:xfrm>
            <a:off x="644152" y="3284317"/>
            <a:ext cx="3590693" cy="3577639"/>
          </a:xfrm>
          <a:prstGeom prst="roundRect">
            <a:avLst>
              <a:gd name="adj" fmla="val 4882"/>
            </a:avLst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Kenntnisnahme von Datenpannen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Meldewege etablieren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Verantwortung für die Beurteilung von Datenpannen festlegen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Dokumentation von Datenpannen sicherstellen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Meldung an die Aufsichts-behörde (72 Stunden) bei Risiko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Benachrichtigung Betroffener (unverzüglich) bei hohem Risiko</a:t>
            </a:r>
          </a:p>
        </p:txBody>
      </p:sp>
      <p:sp>
        <p:nvSpPr>
          <p:cNvPr id="15" name="Abgerundetes Rechteck 14"/>
          <p:cNvSpPr/>
          <p:nvPr/>
        </p:nvSpPr>
        <p:spPr>
          <a:xfrm>
            <a:off x="4676252" y="3284317"/>
            <a:ext cx="3590693" cy="3577639"/>
          </a:xfrm>
          <a:prstGeom prst="roundRect">
            <a:avLst>
              <a:gd name="adj" fmla="val 4882"/>
            </a:avLst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Auskunft (inkl. Kopie)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>
                <a:solidFill>
                  <a:schemeClr val="tx1"/>
                </a:solidFill>
              </a:rPr>
              <a:t>B</a:t>
            </a:r>
            <a:r>
              <a:rPr lang="de-DE" sz="1400" dirty="0" smtClean="0">
                <a:solidFill>
                  <a:schemeClr val="tx1"/>
                </a:solidFill>
              </a:rPr>
              <a:t>erichtigung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Löschung, Sperrung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Datenübertragbarkeit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Widerspruch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err="1" smtClean="0">
                <a:solidFill>
                  <a:schemeClr val="tx1"/>
                </a:solidFill>
              </a:rPr>
              <a:t>Profiling</a:t>
            </a:r>
            <a:endParaRPr lang="de-DE" sz="1400" dirty="0" smtClean="0">
              <a:solidFill>
                <a:schemeClr val="tx1"/>
              </a:solidFill>
            </a:endParaRP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innerhalb von einem Monat (weitere zwei bei Begründung)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Identitätsprüfung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keine Beeinträchtigung der Rechte und Freiheiten anderer Personen oder Verletzung von Verschwiegenheitspflichten</a:t>
            </a:r>
          </a:p>
          <a:p>
            <a:pPr marL="285750" indent="-285750">
              <a:spcBef>
                <a:spcPts val="600"/>
              </a:spcBef>
              <a:buClr>
                <a:schemeClr val="bg2"/>
              </a:buClr>
              <a:buFont typeface="Wingdings" panose="05000000000000000000" pitchFamily="2" charset="2"/>
              <a:buChar char="§"/>
            </a:pPr>
            <a:endParaRPr lang="de-DE" sz="1400" dirty="0" smtClean="0">
              <a:solidFill>
                <a:schemeClr val="tx1"/>
              </a:solidFill>
            </a:endParaRPr>
          </a:p>
        </p:txBody>
      </p:sp>
      <p:sp>
        <p:nvSpPr>
          <p:cNvPr id="16" name="Abgerundetes Rechteck 15"/>
          <p:cNvSpPr/>
          <p:nvPr/>
        </p:nvSpPr>
        <p:spPr>
          <a:xfrm>
            <a:off x="8708351" y="3284317"/>
            <a:ext cx="3590693" cy="3577639"/>
          </a:xfrm>
          <a:prstGeom prst="roundRect">
            <a:avLst>
              <a:gd name="adj" fmla="val 4882"/>
            </a:avLst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bei </a:t>
            </a:r>
            <a:r>
              <a:rPr lang="de-DE" sz="1400" dirty="0">
                <a:solidFill>
                  <a:schemeClr val="tx1"/>
                </a:solidFill>
              </a:rPr>
              <a:t>besonders risikoreichen </a:t>
            </a:r>
            <a:r>
              <a:rPr lang="de-DE" sz="1400" dirty="0" smtClean="0">
                <a:solidFill>
                  <a:schemeClr val="tx1"/>
                </a:solidFill>
              </a:rPr>
              <a:t>Verarbeitungen insb. mittels neuer Technologien</a:t>
            </a:r>
            <a:endParaRPr lang="de-DE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>
                <a:solidFill>
                  <a:schemeClr val="tx1"/>
                </a:solidFill>
              </a:rPr>
              <a:t>Black- und </a:t>
            </a:r>
            <a:r>
              <a:rPr lang="de-DE" sz="1400" dirty="0" err="1">
                <a:solidFill>
                  <a:schemeClr val="tx1"/>
                </a:solidFill>
              </a:rPr>
              <a:t>Whitelist</a:t>
            </a:r>
            <a:r>
              <a:rPr lang="de-DE" sz="1400" dirty="0">
                <a:solidFill>
                  <a:schemeClr val="tx1"/>
                </a:solidFill>
              </a:rPr>
              <a:t> der Aufsichtsbehörde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>
                <a:solidFill>
                  <a:schemeClr val="tx1"/>
                </a:solidFill>
              </a:rPr>
              <a:t>bei Videoüberwachung und </a:t>
            </a:r>
            <a:r>
              <a:rPr lang="de-DE" sz="1400" dirty="0" smtClean="0">
                <a:solidFill>
                  <a:schemeClr val="tx1"/>
                </a:solidFill>
              </a:rPr>
              <a:t>umfangreicher Verarbeitung </a:t>
            </a:r>
            <a:r>
              <a:rPr lang="de-DE" sz="1400" dirty="0">
                <a:solidFill>
                  <a:schemeClr val="tx1"/>
                </a:solidFill>
              </a:rPr>
              <a:t>besonderer Kategorien personenbezogener </a:t>
            </a:r>
            <a:r>
              <a:rPr lang="de-DE" sz="1400" dirty="0" smtClean="0">
                <a:solidFill>
                  <a:schemeClr val="tx1"/>
                </a:solidFill>
              </a:rPr>
              <a:t>Daten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Einbezug des Datenschutzbeauftragten</a:t>
            </a:r>
          </a:p>
          <a:p>
            <a:pPr marL="285750" indent="-28575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400" dirty="0" smtClean="0">
                <a:solidFill>
                  <a:schemeClr val="tx1"/>
                </a:solidFill>
              </a:rPr>
              <a:t>Beurteilung aus Sicht der betroffenen Personen</a:t>
            </a:r>
            <a:endParaRPr lang="de-DE" sz="1400" dirty="0">
              <a:solidFill>
                <a:schemeClr val="tx1"/>
              </a:solidFill>
            </a:endParaRPr>
          </a:p>
          <a:p>
            <a:pPr marL="285750" indent="-285750">
              <a:spcBef>
                <a:spcPts val="600"/>
              </a:spcBef>
              <a:buClr>
                <a:schemeClr val="bg2"/>
              </a:buClr>
              <a:buFont typeface="Wingdings" panose="05000000000000000000" pitchFamily="2" charset="2"/>
              <a:buChar char="§"/>
            </a:pPr>
            <a:endParaRPr lang="de-DE" sz="1400" dirty="0" smtClean="0">
              <a:solidFill>
                <a:schemeClr val="tx1"/>
              </a:solidFill>
            </a:endParaRPr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15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62188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7. Umsetzung der Informationspflichten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de-DE" dirty="0" smtClean="0"/>
              <a:t>Der </a:t>
            </a:r>
            <a:r>
              <a:rPr lang="de-DE" dirty="0"/>
              <a:t>Betroffene ist </a:t>
            </a:r>
            <a:r>
              <a:rPr lang="de-DE" dirty="0" smtClean="0"/>
              <a:t>vom Verantwortlichen über die Datenverarbeitung und seine Rechte zu informieren: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5F5C2A-E79C-453B-86A4-DC9D362C9658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8" name="Abgerundetes Rechteck 7"/>
          <p:cNvSpPr/>
          <p:nvPr/>
        </p:nvSpPr>
        <p:spPr>
          <a:xfrm>
            <a:off x="2037904" y="2256272"/>
            <a:ext cx="2530771" cy="7560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Kontaktdaten des Verantwortlichen</a:t>
            </a:r>
          </a:p>
        </p:txBody>
      </p:sp>
      <p:sp>
        <p:nvSpPr>
          <p:cNvPr id="9" name="Abgerundetes Rechteck 8"/>
          <p:cNvSpPr/>
          <p:nvPr/>
        </p:nvSpPr>
        <p:spPr>
          <a:xfrm>
            <a:off x="2037904" y="3178335"/>
            <a:ext cx="2530771" cy="7560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Kontaktdaten des Datenschutz-beauftragten</a:t>
            </a:r>
          </a:p>
        </p:txBody>
      </p:sp>
      <p:sp>
        <p:nvSpPr>
          <p:cNvPr id="10" name="Abgerundetes Rechteck 9"/>
          <p:cNvSpPr/>
          <p:nvPr/>
        </p:nvSpPr>
        <p:spPr>
          <a:xfrm>
            <a:off x="2037904" y="4101120"/>
            <a:ext cx="2530771" cy="7560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Zwecke und Rechtsgrundlagen</a:t>
            </a:r>
          </a:p>
        </p:txBody>
      </p:sp>
      <p:sp>
        <p:nvSpPr>
          <p:cNvPr id="11" name="Abgerundetes Rechteck 10"/>
          <p:cNvSpPr/>
          <p:nvPr/>
        </p:nvSpPr>
        <p:spPr>
          <a:xfrm>
            <a:off x="4735585" y="2253443"/>
            <a:ext cx="2530771" cy="7560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b</a:t>
            </a:r>
            <a:r>
              <a:rPr lang="de-DE" sz="1600" dirty="0" smtClean="0">
                <a:solidFill>
                  <a:schemeClr val="tx1"/>
                </a:solidFill>
              </a:rPr>
              <a:t>erechtigte Interessen</a:t>
            </a:r>
          </a:p>
        </p:txBody>
      </p:sp>
      <p:sp>
        <p:nvSpPr>
          <p:cNvPr id="12" name="Abgerundetes Rechteck 11"/>
          <p:cNvSpPr/>
          <p:nvPr/>
        </p:nvSpPr>
        <p:spPr>
          <a:xfrm>
            <a:off x="4735585" y="3183556"/>
            <a:ext cx="2530771" cy="7560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Kategorien von Empfänger/n</a:t>
            </a:r>
          </a:p>
        </p:txBody>
      </p:sp>
      <p:sp>
        <p:nvSpPr>
          <p:cNvPr id="13" name="Abgerundetes Rechteck 12"/>
          <p:cNvSpPr/>
          <p:nvPr/>
        </p:nvSpPr>
        <p:spPr>
          <a:xfrm>
            <a:off x="4735585" y="4105491"/>
            <a:ext cx="2530771" cy="7560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b</a:t>
            </a:r>
            <a:r>
              <a:rPr lang="de-DE" sz="1600" dirty="0" smtClean="0">
                <a:solidFill>
                  <a:schemeClr val="tx1"/>
                </a:solidFill>
              </a:rPr>
              <a:t>eabsichtigte Drittlands-übermittlung</a:t>
            </a:r>
          </a:p>
        </p:txBody>
      </p:sp>
      <p:sp>
        <p:nvSpPr>
          <p:cNvPr id="14" name="Abgerundetes Rechteck 13"/>
          <p:cNvSpPr/>
          <p:nvPr/>
        </p:nvSpPr>
        <p:spPr>
          <a:xfrm>
            <a:off x="7433266" y="2253443"/>
            <a:ext cx="2530771" cy="756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Dauer der Speicherung</a:t>
            </a:r>
          </a:p>
        </p:txBody>
      </p:sp>
      <p:sp>
        <p:nvSpPr>
          <p:cNvPr id="15" name="Abgerundetes Rechteck 14"/>
          <p:cNvSpPr/>
          <p:nvPr/>
        </p:nvSpPr>
        <p:spPr>
          <a:xfrm>
            <a:off x="7433266" y="3178335"/>
            <a:ext cx="2530771" cy="756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Betroffenenrechte</a:t>
            </a:r>
          </a:p>
        </p:txBody>
      </p:sp>
      <p:sp>
        <p:nvSpPr>
          <p:cNvPr id="16" name="Abgerundetes Rechteck 15"/>
          <p:cNvSpPr/>
          <p:nvPr/>
        </p:nvSpPr>
        <p:spPr>
          <a:xfrm>
            <a:off x="7433266" y="4101120"/>
            <a:ext cx="2530771" cy="756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Recht, eine Einwilligung zu widerrufen</a:t>
            </a:r>
          </a:p>
        </p:txBody>
      </p:sp>
      <p:sp>
        <p:nvSpPr>
          <p:cNvPr id="17" name="Abgerundetes Rechteck 16"/>
          <p:cNvSpPr/>
          <p:nvPr/>
        </p:nvSpPr>
        <p:spPr>
          <a:xfrm>
            <a:off x="10130947" y="2253443"/>
            <a:ext cx="2530771" cy="756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Beschwerderecht bei der Aufsichtsbehörde</a:t>
            </a:r>
          </a:p>
        </p:txBody>
      </p:sp>
      <p:sp>
        <p:nvSpPr>
          <p:cNvPr id="19" name="Abgerundetes Rechteck 18"/>
          <p:cNvSpPr/>
          <p:nvPr/>
        </p:nvSpPr>
        <p:spPr>
          <a:xfrm>
            <a:off x="10130947" y="4110459"/>
            <a:ext cx="2530771" cy="756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Logik und Tragweite eines möglichen </a:t>
            </a:r>
            <a:r>
              <a:rPr lang="de-DE" sz="1600" dirty="0" err="1" smtClean="0">
                <a:solidFill>
                  <a:schemeClr val="tx1"/>
                </a:solidFill>
              </a:rPr>
              <a:t>Profilings</a:t>
            </a:r>
            <a:endParaRPr lang="de-DE" sz="1600" dirty="0" smtClean="0">
              <a:solidFill>
                <a:schemeClr val="tx1"/>
              </a:solidFill>
            </a:endParaRPr>
          </a:p>
        </p:txBody>
      </p:sp>
      <p:sp>
        <p:nvSpPr>
          <p:cNvPr id="21" name="Abgerundetes Rechteck 20"/>
          <p:cNvSpPr/>
          <p:nvPr/>
        </p:nvSpPr>
        <p:spPr>
          <a:xfrm>
            <a:off x="10130947" y="3183555"/>
            <a:ext cx="2530771" cy="756000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Pflicht zur Bereitstellung der Daten</a:t>
            </a:r>
          </a:p>
        </p:txBody>
      </p:sp>
      <p:sp>
        <p:nvSpPr>
          <p:cNvPr id="22" name="Textfeld 21"/>
          <p:cNvSpPr txBox="1"/>
          <p:nvPr/>
        </p:nvSpPr>
        <p:spPr>
          <a:xfrm>
            <a:off x="198438" y="3025144"/>
            <a:ext cx="194686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1800" dirty="0" smtClean="0"/>
              <a:t>Zum Zeitpunkt der Erhebung beim Betroffenen:</a:t>
            </a:r>
            <a:endParaRPr lang="de-DE" sz="1800" dirty="0"/>
          </a:p>
        </p:txBody>
      </p:sp>
      <p:sp>
        <p:nvSpPr>
          <p:cNvPr id="23" name="Textfeld 22"/>
          <p:cNvSpPr txBox="1"/>
          <p:nvPr/>
        </p:nvSpPr>
        <p:spPr>
          <a:xfrm>
            <a:off x="198438" y="5266168"/>
            <a:ext cx="246766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1800" dirty="0" smtClean="0"/>
              <a:t>Zusätzlich bei Dritterhebung:</a:t>
            </a:r>
            <a:endParaRPr lang="de-DE" sz="1800" dirty="0"/>
          </a:p>
        </p:txBody>
      </p:sp>
      <p:sp>
        <p:nvSpPr>
          <p:cNvPr id="24" name="Abgerundetes Rechteck 23"/>
          <p:cNvSpPr/>
          <p:nvPr/>
        </p:nvSpPr>
        <p:spPr>
          <a:xfrm>
            <a:off x="4735585" y="5238152"/>
            <a:ext cx="2530772" cy="702365"/>
          </a:xfrm>
          <a:prstGeom prst="roundRect">
            <a:avLst/>
          </a:prstGeom>
          <a:solidFill>
            <a:schemeClr val="accent2">
              <a:lumMod val="75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D</a:t>
            </a:r>
            <a:r>
              <a:rPr lang="de-DE" sz="1600" dirty="0" smtClean="0">
                <a:solidFill>
                  <a:schemeClr val="tx1"/>
                </a:solidFill>
              </a:rPr>
              <a:t>atenkategorien</a:t>
            </a:r>
          </a:p>
        </p:txBody>
      </p:sp>
      <p:sp>
        <p:nvSpPr>
          <p:cNvPr id="25" name="Abgerundetes Rechteck 24"/>
          <p:cNvSpPr/>
          <p:nvPr/>
        </p:nvSpPr>
        <p:spPr>
          <a:xfrm>
            <a:off x="7433267" y="5238152"/>
            <a:ext cx="2530770" cy="702365"/>
          </a:xfrm>
          <a:prstGeom prst="roundRect">
            <a:avLst/>
          </a:prstGeom>
          <a:solidFill>
            <a:schemeClr val="accent2">
              <a:lumMod val="75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>
                <a:solidFill>
                  <a:schemeClr val="tx1"/>
                </a:solidFill>
              </a:rPr>
              <a:t>D</a:t>
            </a:r>
            <a:r>
              <a:rPr lang="de-DE" sz="1600" dirty="0" smtClean="0">
                <a:solidFill>
                  <a:schemeClr val="tx1"/>
                </a:solidFill>
              </a:rPr>
              <a:t>atenquellen</a:t>
            </a:r>
          </a:p>
        </p:txBody>
      </p:sp>
      <p:cxnSp>
        <p:nvCxnSpPr>
          <p:cNvPr id="27" name="Gerader Verbinder 26"/>
          <p:cNvCxnSpPr/>
          <p:nvPr/>
        </p:nvCxnSpPr>
        <p:spPr>
          <a:xfrm>
            <a:off x="167084" y="4982819"/>
            <a:ext cx="12492000" cy="13252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Gerader Verbinder 29"/>
          <p:cNvCxnSpPr/>
          <p:nvPr/>
        </p:nvCxnSpPr>
        <p:spPr>
          <a:xfrm>
            <a:off x="167084" y="6169344"/>
            <a:ext cx="12492000" cy="13252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Textfeld 30"/>
          <p:cNvSpPr txBox="1"/>
          <p:nvPr/>
        </p:nvSpPr>
        <p:spPr>
          <a:xfrm>
            <a:off x="198438" y="6291359"/>
            <a:ext cx="983234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1800" dirty="0" smtClean="0"/>
              <a:t>Keine Informationspflicht, wenn der Betroffene die Informationen schon hat.</a:t>
            </a:r>
            <a:endParaRPr lang="de-DE" sz="1800" dirty="0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9502548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tabLst>
                <a:tab pos="536575" algn="l"/>
              </a:tabLst>
            </a:pPr>
            <a:r>
              <a:rPr lang="de-DE" dirty="0" smtClean="0"/>
              <a:t>8. Auftragsverarbeitung prüfen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idx="1"/>
          </p:nvPr>
        </p:nvSpPr>
        <p:spPr>
          <a:xfrm>
            <a:off x="182563" y="1533364"/>
            <a:ext cx="12496800" cy="5426236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dirty="0" smtClean="0"/>
              <a:t>Was sind </a:t>
            </a:r>
            <a:r>
              <a:rPr lang="de-DE" sz="2000" dirty="0" err="1" smtClean="0"/>
              <a:t>Auftragsverarbeiter</a:t>
            </a:r>
            <a:r>
              <a:rPr lang="de-DE" sz="2000" dirty="0" smtClean="0"/>
              <a:t>?</a:t>
            </a:r>
          </a:p>
          <a:p>
            <a:pPr>
              <a:spcBef>
                <a:spcPts val="600"/>
              </a:spcBef>
              <a:buFont typeface="Wingdings" panose="05000000000000000000" pitchFamily="2" charset="2"/>
              <a:buChar char="à"/>
            </a:pPr>
            <a:r>
              <a:rPr lang="de-DE" sz="2000" dirty="0" smtClean="0"/>
              <a:t>Jeder, der Daten im Auftrag und auf Weisung des Verantwortlichen verarbeitet, z. B.</a:t>
            </a:r>
          </a:p>
          <a:p>
            <a:pPr marL="0" indent="0">
              <a:spcBef>
                <a:spcPts val="600"/>
              </a:spcBef>
              <a:buNone/>
            </a:pPr>
            <a:endParaRPr lang="de-DE" sz="2000" dirty="0" smtClean="0"/>
          </a:p>
          <a:p>
            <a:pPr>
              <a:spcBef>
                <a:spcPts val="600"/>
              </a:spcBef>
              <a:buFont typeface="Wingdings" panose="05000000000000000000" pitchFamily="2" charset="2"/>
              <a:buChar char="à"/>
            </a:pPr>
            <a:endParaRPr lang="de-DE" sz="2000" dirty="0"/>
          </a:p>
          <a:p>
            <a:pPr>
              <a:spcBef>
                <a:spcPts val="600"/>
              </a:spcBef>
              <a:buFont typeface="Wingdings" panose="05000000000000000000" pitchFamily="2" charset="2"/>
              <a:buChar char="à"/>
            </a:pPr>
            <a:endParaRPr lang="de-DE" sz="2000" dirty="0" smtClean="0"/>
          </a:p>
          <a:p>
            <a:pPr>
              <a:spcBef>
                <a:spcPts val="600"/>
              </a:spcBef>
              <a:buFont typeface="Wingdings" panose="05000000000000000000" pitchFamily="2" charset="2"/>
              <a:buChar char="à"/>
            </a:pPr>
            <a:endParaRPr lang="de-DE" sz="2000" dirty="0"/>
          </a:p>
          <a:p>
            <a:pPr>
              <a:spcBef>
                <a:spcPts val="600"/>
              </a:spcBef>
            </a:pPr>
            <a:endParaRPr lang="de-DE" sz="2000" dirty="0" smtClean="0"/>
          </a:p>
          <a:p>
            <a:pPr>
              <a:spcBef>
                <a:spcPts val="600"/>
              </a:spcBef>
            </a:pPr>
            <a:r>
              <a:rPr lang="de-DE" sz="2000" dirty="0" smtClean="0"/>
              <a:t>Auftragsverarbeitung ist grundsätzlich erlaubt, sofern die Anforderungen der </a:t>
            </a:r>
            <a:br>
              <a:rPr lang="de-DE" sz="2000" dirty="0" smtClean="0"/>
            </a:br>
            <a:r>
              <a:rPr lang="de-DE" sz="2000" dirty="0" smtClean="0"/>
              <a:t>EU-Datenschutz-Grundverordnung erfüllt sind: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s</a:t>
            </a:r>
            <a:r>
              <a:rPr lang="de-DE" sz="2000" dirty="0" smtClean="0"/>
              <a:t>orgfältige Auswahl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Vertrag (auch elektronisch)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Arbeiten nur auf dokumentierte Weisung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Umsetzung von TOMs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89F877-4E6E-4386-A4FA-D73E5EF41726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7" name="Abgerundetes Rechteck 6"/>
          <p:cNvSpPr/>
          <p:nvPr/>
        </p:nvSpPr>
        <p:spPr>
          <a:xfrm>
            <a:off x="633748" y="2519898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System-Partner</a:t>
            </a:r>
          </a:p>
        </p:txBody>
      </p:sp>
      <p:sp>
        <p:nvSpPr>
          <p:cNvPr id="8" name="Abgerundetes Rechteck 7"/>
          <p:cNvSpPr/>
          <p:nvPr/>
        </p:nvSpPr>
        <p:spPr>
          <a:xfrm>
            <a:off x="3509891" y="2519898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DATEV</a:t>
            </a:r>
          </a:p>
        </p:txBody>
      </p:sp>
      <p:sp>
        <p:nvSpPr>
          <p:cNvPr id="9" name="Abgerundetes Rechteck 8"/>
          <p:cNvSpPr/>
          <p:nvPr/>
        </p:nvSpPr>
        <p:spPr>
          <a:xfrm>
            <a:off x="6386034" y="2519898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Aktenvernichter</a:t>
            </a:r>
          </a:p>
        </p:txBody>
      </p:sp>
      <p:sp>
        <p:nvSpPr>
          <p:cNvPr id="10" name="Abgerundetes Rechteck 9"/>
          <p:cNvSpPr/>
          <p:nvPr/>
        </p:nvSpPr>
        <p:spPr>
          <a:xfrm>
            <a:off x="6386034" y="3260013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Wartung von Multi-</a:t>
            </a:r>
            <a:r>
              <a:rPr lang="de-DE" sz="1800" dirty="0" err="1" smtClean="0">
                <a:solidFill>
                  <a:schemeClr val="tx1"/>
                </a:solidFill>
              </a:rPr>
              <a:t>funktionsgeräten</a:t>
            </a:r>
            <a:endParaRPr lang="de-DE" sz="1800" dirty="0" smtClean="0">
              <a:solidFill>
                <a:schemeClr val="tx1"/>
              </a:solidFill>
            </a:endParaRPr>
          </a:p>
        </p:txBody>
      </p:sp>
      <p:sp>
        <p:nvSpPr>
          <p:cNvPr id="11" name="Abgerundetes Rechteck 10"/>
          <p:cNvSpPr/>
          <p:nvPr/>
        </p:nvSpPr>
        <p:spPr>
          <a:xfrm>
            <a:off x="3503264" y="3260013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Wartung von Telefonanlagen</a:t>
            </a:r>
          </a:p>
        </p:txBody>
      </p:sp>
      <p:sp>
        <p:nvSpPr>
          <p:cNvPr id="12" name="Abgerundetes Rechteck 11"/>
          <p:cNvSpPr/>
          <p:nvPr/>
        </p:nvSpPr>
        <p:spPr>
          <a:xfrm>
            <a:off x="633748" y="3264089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Rechenzentren/ Cloud Computing</a:t>
            </a:r>
          </a:p>
        </p:txBody>
      </p:sp>
      <p:sp>
        <p:nvSpPr>
          <p:cNvPr id="13" name="Abgerundetes Rechteck 12"/>
          <p:cNvSpPr/>
          <p:nvPr/>
        </p:nvSpPr>
        <p:spPr>
          <a:xfrm>
            <a:off x="9262178" y="2519898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Abrechnungsbüros</a:t>
            </a:r>
          </a:p>
        </p:txBody>
      </p:sp>
      <p:sp>
        <p:nvSpPr>
          <p:cNvPr id="14" name="Abgerundetes Rechteck 13"/>
          <p:cNvSpPr/>
          <p:nvPr/>
        </p:nvSpPr>
        <p:spPr>
          <a:xfrm>
            <a:off x="9262177" y="3260013"/>
            <a:ext cx="2599942" cy="596347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>
                <a:solidFill>
                  <a:schemeClr val="tx1"/>
                </a:solidFill>
              </a:rPr>
              <a:t>Office-Dienstleister</a:t>
            </a:r>
          </a:p>
        </p:txBody>
      </p:sp>
      <p:sp>
        <p:nvSpPr>
          <p:cNvPr id="15" name="Textfeld 14"/>
          <p:cNvSpPr txBox="1"/>
          <p:nvPr/>
        </p:nvSpPr>
        <p:spPr>
          <a:xfrm>
            <a:off x="6103206" y="4891931"/>
            <a:ext cx="6503174" cy="2186049"/>
          </a:xfrm>
          <a:prstGeom prst="rect">
            <a:avLst/>
          </a:prstGeom>
          <a:noFill/>
        </p:spPr>
        <p:txBody>
          <a:bodyPr wrap="square" numCol="1" rtlCol="0">
            <a:noAutofit/>
          </a:bodyPr>
          <a:lstStyle/>
          <a:p>
            <a:pPr marL="720000" lvl="1" indent="-360000" defTabSz="1300460">
              <a:spcBef>
                <a:spcPts val="600"/>
              </a:spcBef>
              <a:buClr>
                <a:srgbClr val="007E8C"/>
              </a:buClr>
              <a:buSzPct val="65000"/>
              <a:buFont typeface="Wingdings" panose="05000000000000000000" pitchFamily="2" charset="2"/>
              <a:buChar char="n"/>
            </a:pPr>
            <a:r>
              <a:rPr lang="de-DE" sz="2000" dirty="0">
                <a:latin typeface="+mn-lt"/>
              </a:rPr>
              <a:t>Unterstützung des Verantwortlichen bei der </a:t>
            </a:r>
            <a:br>
              <a:rPr lang="de-DE" sz="2000" dirty="0">
                <a:latin typeface="+mn-lt"/>
              </a:rPr>
            </a:br>
            <a:r>
              <a:rPr lang="de-DE" sz="2000" dirty="0">
                <a:latin typeface="+mn-lt"/>
              </a:rPr>
              <a:t>Erfüllung seiner Pflichten</a:t>
            </a:r>
          </a:p>
          <a:p>
            <a:pPr marL="720000" lvl="1" indent="-360000" defTabSz="1300460">
              <a:spcBef>
                <a:spcPts val="600"/>
              </a:spcBef>
              <a:buClr>
                <a:srgbClr val="007E8C"/>
              </a:buClr>
              <a:buSzPct val="65000"/>
              <a:buFont typeface="Wingdings" panose="05000000000000000000" pitchFamily="2" charset="2"/>
              <a:buChar char="n"/>
            </a:pPr>
            <a:r>
              <a:rPr lang="de-DE" sz="2000" dirty="0" smtClean="0">
                <a:latin typeface="+mn-lt"/>
                <a:ea typeface="Segoe UI" pitchFamily="34" charset="0"/>
                <a:cs typeface="Segoe UI" pitchFamily="34" charset="0"/>
              </a:rPr>
              <a:t>Regelung von Unterauftragsverhältnissen</a:t>
            </a:r>
          </a:p>
          <a:p>
            <a:pPr marL="720000" lvl="1" indent="-360000" defTabSz="1300460">
              <a:spcBef>
                <a:spcPts val="600"/>
              </a:spcBef>
              <a:buClr>
                <a:srgbClr val="007E8C"/>
              </a:buClr>
              <a:buSzPct val="65000"/>
              <a:buFont typeface="Wingdings" panose="05000000000000000000" pitchFamily="2" charset="2"/>
              <a:buChar char="n"/>
            </a:pPr>
            <a:r>
              <a:rPr lang="de-DE" sz="2000" dirty="0" smtClean="0">
                <a:latin typeface="+mn-lt"/>
                <a:ea typeface="Segoe UI" pitchFamily="34" charset="0"/>
                <a:cs typeface="Segoe UI" pitchFamily="34" charset="0"/>
              </a:rPr>
              <a:t>Verpflichtung der Mitarbeiter zu Vertraulichkeit</a:t>
            </a:r>
          </a:p>
          <a:p>
            <a:pPr marL="720000" lvl="1" indent="-360000" defTabSz="1300460">
              <a:spcBef>
                <a:spcPts val="600"/>
              </a:spcBef>
              <a:buClr>
                <a:srgbClr val="007E8C"/>
              </a:buClr>
              <a:buSzPct val="65000"/>
              <a:buFont typeface="Wingdings" panose="05000000000000000000" pitchFamily="2" charset="2"/>
              <a:buChar char="n"/>
            </a:pPr>
            <a:r>
              <a:rPr lang="de-DE" sz="2000" dirty="0" smtClean="0">
                <a:latin typeface="+mn-lt"/>
                <a:ea typeface="Segoe UI" pitchFamily="34" charset="0"/>
                <a:cs typeface="Segoe UI" pitchFamily="34" charset="0"/>
              </a:rPr>
              <a:t>Überprüfungen durch den Verantwortlichen</a:t>
            </a:r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17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505556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tabLst>
                <a:tab pos="536575" algn="l"/>
              </a:tabLst>
            </a:pPr>
            <a:r>
              <a:rPr lang="de-DE" dirty="0" smtClean="0"/>
              <a:t>9. Überprüfung </a:t>
            </a:r>
            <a:r>
              <a:rPr lang="de-DE" dirty="0"/>
              <a:t>der technisch-organisatorischen </a:t>
            </a:r>
            <a:r>
              <a:rPr lang="de-DE" dirty="0" smtClean="0"/>
              <a:t>Maßnahmen </a:t>
            </a:r>
            <a:r>
              <a:rPr lang="de-DE" dirty="0"/>
              <a:t>und PDCA-Zyklus </a:t>
            </a:r>
            <a:r>
              <a:rPr lang="de-DE" dirty="0" smtClean="0"/>
              <a:t>etablieren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idx="1"/>
          </p:nvPr>
        </p:nvSpPr>
        <p:spPr>
          <a:xfrm>
            <a:off x="182563" y="1533364"/>
            <a:ext cx="12496800" cy="5426236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dirty="0" smtClean="0"/>
              <a:t>Sicherheit der Verarbeitung (Art</a:t>
            </a:r>
            <a:r>
              <a:rPr lang="de-DE" sz="2000" dirty="0"/>
              <a:t>. 32 Abs. 1 </a:t>
            </a:r>
            <a:r>
              <a:rPr lang="de-DE" sz="2000" dirty="0" smtClean="0"/>
              <a:t>DS-GVO): 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D</a:t>
            </a:r>
            <a:r>
              <a:rPr lang="de-DE" sz="2000" dirty="0" smtClean="0"/>
              <a:t>urch technisch-organisatorische Maßnahmen ist ein angemessenes Schutzniveau </a:t>
            </a:r>
            <a:br>
              <a:rPr lang="de-DE" sz="2000" dirty="0" smtClean="0"/>
            </a:br>
            <a:r>
              <a:rPr lang="de-DE" sz="2000" dirty="0" smtClean="0"/>
              <a:t>zu gewährleisten.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D</a:t>
            </a:r>
            <a:r>
              <a:rPr lang="de-DE" sz="2000" dirty="0" smtClean="0"/>
              <a:t>ie Ermittlung des angemessenen Schutzniveaus erfolgt unter Berücksichtigung der Risiken, d. h. es muss eine Risikoanalyse durchgeführt werden.</a:t>
            </a:r>
          </a:p>
          <a:p>
            <a:pPr>
              <a:spcBef>
                <a:spcPts val="600"/>
              </a:spcBef>
            </a:pPr>
            <a:endParaRPr lang="de-DE" sz="2000" dirty="0" smtClean="0"/>
          </a:p>
          <a:p>
            <a:pPr>
              <a:spcBef>
                <a:spcPts val="600"/>
              </a:spcBef>
            </a:pPr>
            <a:endParaRPr lang="de-DE" sz="2000" dirty="0" smtClean="0"/>
          </a:p>
          <a:p>
            <a:pPr>
              <a:spcBef>
                <a:spcPts val="600"/>
              </a:spcBef>
            </a:pPr>
            <a:endParaRPr lang="de-DE" sz="2000" dirty="0"/>
          </a:p>
          <a:p>
            <a:pPr>
              <a:spcBef>
                <a:spcPts val="600"/>
              </a:spcBef>
            </a:pPr>
            <a:endParaRPr lang="de-DE" sz="2000" dirty="0" smtClean="0"/>
          </a:p>
          <a:p>
            <a:pPr>
              <a:spcBef>
                <a:spcPts val="600"/>
              </a:spcBef>
            </a:pPr>
            <a:r>
              <a:rPr lang="de-DE" sz="2000" dirty="0" smtClean="0"/>
              <a:t>Systeme </a:t>
            </a:r>
            <a:r>
              <a:rPr lang="de-DE" sz="2000" dirty="0"/>
              <a:t>müssen </a:t>
            </a:r>
            <a:r>
              <a:rPr lang="de-DE" sz="2000" dirty="0" err="1" smtClean="0"/>
              <a:t>privacy</a:t>
            </a:r>
            <a:r>
              <a:rPr lang="de-DE" sz="2000" dirty="0" smtClean="0"/>
              <a:t> </a:t>
            </a:r>
            <a:r>
              <a:rPr lang="de-DE" sz="2000" dirty="0" err="1"/>
              <a:t>by</a:t>
            </a:r>
            <a:r>
              <a:rPr lang="de-DE" sz="2000" dirty="0"/>
              <a:t> design/</a:t>
            </a:r>
            <a:r>
              <a:rPr lang="de-DE" sz="2000" dirty="0" err="1"/>
              <a:t>default</a:t>
            </a:r>
            <a:r>
              <a:rPr lang="de-DE" sz="2000" dirty="0"/>
              <a:t> (Art. 25 </a:t>
            </a:r>
            <a:r>
              <a:rPr lang="de-DE" sz="2000" dirty="0" smtClean="0"/>
              <a:t>DS-GVO) </a:t>
            </a:r>
            <a:r>
              <a:rPr lang="de-DE" sz="2000" dirty="0"/>
              <a:t>umsetzen, z</a:t>
            </a:r>
            <a:r>
              <a:rPr lang="de-DE" sz="2000" dirty="0" smtClean="0"/>
              <a:t>. B</a:t>
            </a:r>
            <a:r>
              <a:rPr lang="de-DE" sz="2000" dirty="0"/>
              <a:t>.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keine Datenerhebung nicht benötigter Daten oder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Rechtevergabe nach dem Freigabeprinzip.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Bisherige </a:t>
            </a:r>
            <a:r>
              <a:rPr lang="de-DE" sz="2000" dirty="0"/>
              <a:t>Schutzmaßnahmen sind nicht notwendigerweise „falsch“, aber </a:t>
            </a:r>
            <a:r>
              <a:rPr lang="de-DE" sz="2000" dirty="0" smtClean="0"/>
              <a:t>sie müssen </a:t>
            </a:r>
            <a:r>
              <a:rPr lang="de-DE" sz="2000" dirty="0"/>
              <a:t>nach diesen Prinzipien </a:t>
            </a:r>
            <a:r>
              <a:rPr lang="de-DE" sz="2000" dirty="0" smtClean="0"/>
              <a:t>überprüft und es </a:t>
            </a:r>
            <a:r>
              <a:rPr lang="de-DE" sz="2000" dirty="0"/>
              <a:t>muss der Nachweis der Angemessenheit (Nachweispflicht </a:t>
            </a:r>
            <a:r>
              <a:rPr lang="de-DE" sz="2000" dirty="0" smtClean="0"/>
              <a:t>gem. Art</a:t>
            </a:r>
            <a:r>
              <a:rPr lang="de-DE" sz="2000" dirty="0"/>
              <a:t>. 5 Abs. 2 </a:t>
            </a:r>
            <a:r>
              <a:rPr lang="de-DE" sz="2000" dirty="0" smtClean="0"/>
              <a:t>DS-GVO) </a:t>
            </a:r>
            <a:r>
              <a:rPr lang="de-DE" sz="2000" dirty="0"/>
              <a:t>geführt werden</a:t>
            </a:r>
            <a:r>
              <a:rPr lang="de-DE" sz="2000" dirty="0" smtClean="0"/>
              <a:t>.</a:t>
            </a:r>
            <a:endParaRPr lang="de-DE" sz="2000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A869865-61CF-4C89-A5C2-B2E9D325F5F6}" type="datetime1">
              <a:rPr lang="de-DE" smtClean="0"/>
              <a:t>01.02.2018</a:t>
            </a:fld>
            <a:endParaRPr lang="de-DE" dirty="0"/>
          </a:p>
        </p:txBody>
      </p:sp>
      <p:grpSp>
        <p:nvGrpSpPr>
          <p:cNvPr id="8" name="Gruppieren 7"/>
          <p:cNvGrpSpPr/>
          <p:nvPr/>
        </p:nvGrpSpPr>
        <p:grpSpPr>
          <a:xfrm>
            <a:off x="1812955" y="3557833"/>
            <a:ext cx="9621992" cy="891855"/>
            <a:chOff x="2612573" y="2217351"/>
            <a:chExt cx="9799523" cy="1055914"/>
          </a:xfrm>
        </p:grpSpPr>
        <p:sp>
          <p:nvSpPr>
            <p:cNvPr id="9" name="Abgerundetes Rechteck 8"/>
            <p:cNvSpPr/>
            <p:nvPr/>
          </p:nvSpPr>
          <p:spPr>
            <a:xfrm>
              <a:off x="2612573" y="2217351"/>
              <a:ext cx="2590800" cy="1055914"/>
            </a:xfrm>
            <a:prstGeom prst="roundRect">
              <a:avLst>
                <a:gd name="adj" fmla="val 7389"/>
              </a:avLst>
            </a:prstGeom>
            <a:ln/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>
                  <a:solidFill>
                    <a:schemeClr val="tx1"/>
                  </a:solidFill>
                </a:rPr>
                <a:t>Höhe des Risikos für die Rechte und Freiheiten natürlicher Personen</a:t>
              </a:r>
            </a:p>
          </p:txBody>
        </p:sp>
        <p:sp>
          <p:nvSpPr>
            <p:cNvPr id="10" name="Abgerundetes Rechteck 9"/>
            <p:cNvSpPr/>
            <p:nvPr/>
          </p:nvSpPr>
          <p:spPr>
            <a:xfrm>
              <a:off x="6024967" y="2217351"/>
              <a:ext cx="2590800" cy="1055914"/>
            </a:xfrm>
            <a:prstGeom prst="roundRect">
              <a:avLst>
                <a:gd name="adj" fmla="val 7389"/>
              </a:avLst>
            </a:prstGeom>
            <a:ln/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>
                  <a:solidFill>
                    <a:schemeClr val="tx1"/>
                  </a:solidFill>
                </a:rPr>
                <a:t>Eintritts-wahrscheinlichkeit einer Bedrohung</a:t>
              </a:r>
            </a:p>
          </p:txBody>
        </p:sp>
        <p:sp>
          <p:nvSpPr>
            <p:cNvPr id="11" name="Abgerundetes Rechteck 10"/>
            <p:cNvSpPr/>
            <p:nvPr/>
          </p:nvSpPr>
          <p:spPr>
            <a:xfrm>
              <a:off x="9573708" y="2217351"/>
              <a:ext cx="2838388" cy="1055914"/>
            </a:xfrm>
            <a:prstGeom prst="roundRect">
              <a:avLst>
                <a:gd name="adj" fmla="val 7389"/>
              </a:avLst>
            </a:prstGeom>
            <a:ln/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r>
                <a:rPr lang="de-DE" sz="1600" dirty="0" smtClean="0">
                  <a:solidFill>
                    <a:schemeClr val="tx1"/>
                  </a:solidFill>
                </a:rPr>
                <a:t>schwere der Auswirkung (= Schadenspotenzial)</a:t>
              </a:r>
            </a:p>
          </p:txBody>
        </p:sp>
        <p:sp>
          <p:nvSpPr>
            <p:cNvPr id="12" name="Textfeld 11"/>
            <p:cNvSpPr txBox="1"/>
            <p:nvPr/>
          </p:nvSpPr>
          <p:spPr>
            <a:xfrm>
              <a:off x="5376765" y="2452920"/>
              <a:ext cx="474810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3200" b="1" dirty="0" smtClean="0"/>
                <a:t>=</a:t>
              </a:r>
              <a:endParaRPr lang="de-DE" sz="3200" b="1" dirty="0"/>
            </a:p>
          </p:txBody>
        </p:sp>
        <p:sp>
          <p:nvSpPr>
            <p:cNvPr id="13" name="Textfeld 12"/>
            <p:cNvSpPr txBox="1"/>
            <p:nvPr/>
          </p:nvSpPr>
          <p:spPr>
            <a:xfrm>
              <a:off x="8889393" y="2452920"/>
              <a:ext cx="410689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de-DE" sz="3200" b="1" dirty="0" smtClean="0"/>
                <a:t>x</a:t>
              </a:r>
              <a:endParaRPr lang="de-DE" sz="3200" b="1" dirty="0"/>
            </a:p>
          </p:txBody>
        </p:sp>
      </p:grp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18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5590759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tabLst>
                <a:tab pos="536575" algn="l"/>
              </a:tabLst>
            </a:pPr>
            <a:r>
              <a:rPr lang="de-DE" dirty="0" smtClean="0"/>
              <a:t>9. Überprüfung </a:t>
            </a:r>
            <a:r>
              <a:rPr lang="de-DE" dirty="0"/>
              <a:t>der technisch-organisatorischen </a:t>
            </a:r>
            <a:r>
              <a:rPr lang="de-DE" dirty="0" smtClean="0"/>
              <a:t>Maßnahmen </a:t>
            </a:r>
            <a:r>
              <a:rPr lang="de-DE" dirty="0"/>
              <a:t>und PDCA-Zyklus </a:t>
            </a:r>
            <a:r>
              <a:rPr lang="de-DE" dirty="0" smtClean="0"/>
              <a:t>etablieren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8EEB59-9A4F-4E2A-8883-D8B9C738FE36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9" name="Abgerundetes Rechteck 18"/>
          <p:cNvSpPr/>
          <p:nvPr/>
        </p:nvSpPr>
        <p:spPr>
          <a:xfrm>
            <a:off x="165696" y="2012064"/>
            <a:ext cx="8676964" cy="2186152"/>
          </a:xfrm>
          <a:prstGeom prst="roundRect">
            <a:avLst>
              <a:gd name="adj" fmla="val 8975"/>
            </a:avLst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r>
              <a:rPr lang="de-DE" sz="1600" b="1" dirty="0" smtClean="0">
                <a:solidFill>
                  <a:schemeClr val="tx1"/>
                </a:solidFill>
              </a:rPr>
              <a:t>Plan</a:t>
            </a:r>
          </a:p>
        </p:txBody>
      </p:sp>
      <p:sp>
        <p:nvSpPr>
          <p:cNvPr id="14" name="Abgerundetes Rechteck 13"/>
          <p:cNvSpPr/>
          <p:nvPr/>
        </p:nvSpPr>
        <p:spPr>
          <a:xfrm>
            <a:off x="246400" y="3019143"/>
            <a:ext cx="1638467" cy="863762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Daten identifizieren</a:t>
            </a:r>
          </a:p>
        </p:txBody>
      </p:sp>
      <p:pic>
        <p:nvPicPr>
          <p:cNvPr id="12" name="Grafik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1601" y="2344631"/>
            <a:ext cx="988063" cy="985682"/>
          </a:xfrm>
          <a:prstGeom prst="rect">
            <a:avLst/>
          </a:prstGeom>
        </p:spPr>
      </p:pic>
      <p:sp>
        <p:nvSpPr>
          <p:cNvPr id="15" name="Abgerundetes Rechteck 14"/>
          <p:cNvSpPr/>
          <p:nvPr/>
        </p:nvSpPr>
        <p:spPr>
          <a:xfrm>
            <a:off x="1962478" y="3052298"/>
            <a:ext cx="1639719" cy="864000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Bedrohungen erkennen</a:t>
            </a:r>
          </a:p>
        </p:txBody>
      </p:sp>
      <p:pic>
        <p:nvPicPr>
          <p:cNvPr id="11" name="Grafik 1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90379" y="2344631"/>
            <a:ext cx="988063" cy="985682"/>
          </a:xfrm>
          <a:prstGeom prst="rect">
            <a:avLst/>
          </a:prstGeom>
        </p:spPr>
      </p:pic>
      <p:sp>
        <p:nvSpPr>
          <p:cNvPr id="16" name="Abgerundetes Rechteck 15"/>
          <p:cNvSpPr/>
          <p:nvPr/>
        </p:nvSpPr>
        <p:spPr>
          <a:xfrm>
            <a:off x="3679808" y="3052298"/>
            <a:ext cx="1639719" cy="864000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Schaden bewerten</a:t>
            </a:r>
          </a:p>
        </p:txBody>
      </p:sp>
      <p:pic>
        <p:nvPicPr>
          <p:cNvPr id="10" name="Grafik 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05635" y="2434078"/>
            <a:ext cx="988063" cy="985682"/>
          </a:xfrm>
          <a:prstGeom prst="rect">
            <a:avLst/>
          </a:prstGeom>
        </p:spPr>
      </p:pic>
      <p:sp>
        <p:nvSpPr>
          <p:cNvPr id="17" name="Abgerundetes Rechteck 16"/>
          <p:cNvSpPr/>
          <p:nvPr/>
        </p:nvSpPr>
        <p:spPr>
          <a:xfrm>
            <a:off x="5397138" y="3052297"/>
            <a:ext cx="1639719" cy="864000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Risiko bewerten</a:t>
            </a:r>
          </a:p>
        </p:txBody>
      </p:sp>
      <p:pic>
        <p:nvPicPr>
          <p:cNvPr id="9" name="Grafik 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22966" y="2397460"/>
            <a:ext cx="988063" cy="985682"/>
          </a:xfrm>
          <a:prstGeom prst="rect">
            <a:avLst/>
          </a:prstGeom>
        </p:spPr>
      </p:pic>
      <p:sp>
        <p:nvSpPr>
          <p:cNvPr id="18" name="Abgerundetes Rechteck 17"/>
          <p:cNvSpPr/>
          <p:nvPr/>
        </p:nvSpPr>
        <p:spPr>
          <a:xfrm>
            <a:off x="7114468" y="3052297"/>
            <a:ext cx="1639719" cy="864000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Maßnahmen festlegen</a:t>
            </a:r>
          </a:p>
        </p:txBody>
      </p:sp>
      <p:pic>
        <p:nvPicPr>
          <p:cNvPr id="13" name="Grafik 1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67973" y="2527458"/>
            <a:ext cx="804795" cy="802855"/>
          </a:xfrm>
          <a:prstGeom prst="rect">
            <a:avLst/>
          </a:prstGeom>
        </p:spPr>
      </p:pic>
      <p:sp>
        <p:nvSpPr>
          <p:cNvPr id="20" name="Abgerundetes Rechteck 19"/>
          <p:cNvSpPr/>
          <p:nvPr/>
        </p:nvSpPr>
        <p:spPr>
          <a:xfrm>
            <a:off x="10030792" y="2392772"/>
            <a:ext cx="2540906" cy="1424736"/>
          </a:xfrm>
          <a:prstGeom prst="roundRect">
            <a:avLst>
              <a:gd name="adj" fmla="val 9779"/>
            </a:avLst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spcBef>
                <a:spcPts val="600"/>
              </a:spcBef>
            </a:pPr>
            <a:r>
              <a:rPr lang="de-DE" sz="1600" b="1" dirty="0" smtClean="0">
                <a:solidFill>
                  <a:schemeClr val="tx1"/>
                </a:solidFill>
              </a:rPr>
              <a:t>Do</a:t>
            </a:r>
          </a:p>
          <a:p>
            <a:pPr>
              <a:spcBef>
                <a:spcPts val="600"/>
              </a:spcBef>
            </a:pPr>
            <a:r>
              <a:rPr lang="de-DE" sz="1600" dirty="0" smtClean="0">
                <a:solidFill>
                  <a:schemeClr val="tx1"/>
                </a:solidFill>
              </a:rPr>
              <a:t>Umsetzung der technisch-organisatorischen Maßnahmen</a:t>
            </a:r>
          </a:p>
        </p:txBody>
      </p:sp>
      <p:sp>
        <p:nvSpPr>
          <p:cNvPr id="21" name="Abgerundetes Rechteck 20"/>
          <p:cNvSpPr/>
          <p:nvPr/>
        </p:nvSpPr>
        <p:spPr>
          <a:xfrm>
            <a:off x="10010166" y="5147903"/>
            <a:ext cx="2540906" cy="1424736"/>
          </a:xfrm>
          <a:prstGeom prst="roundRect">
            <a:avLst>
              <a:gd name="adj" fmla="val 9779"/>
            </a:avLst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>
              <a:spcBef>
                <a:spcPts val="600"/>
              </a:spcBef>
            </a:pPr>
            <a:r>
              <a:rPr lang="de-DE" sz="1600" b="1" dirty="0">
                <a:solidFill>
                  <a:schemeClr val="tx1"/>
                </a:solidFill>
              </a:rPr>
              <a:t>Check</a:t>
            </a:r>
          </a:p>
          <a:p>
            <a:pPr>
              <a:spcBef>
                <a:spcPts val="600"/>
              </a:spcBef>
            </a:pPr>
            <a:r>
              <a:rPr lang="de-DE" sz="1600" dirty="0" smtClean="0">
                <a:solidFill>
                  <a:schemeClr val="tx1"/>
                </a:solidFill>
              </a:rPr>
              <a:t>Beurteilung </a:t>
            </a:r>
            <a:r>
              <a:rPr lang="de-DE" sz="1600" dirty="0">
                <a:solidFill>
                  <a:schemeClr val="tx1"/>
                </a:solidFill>
              </a:rPr>
              <a:t>der Wirksamkeit</a:t>
            </a:r>
          </a:p>
        </p:txBody>
      </p:sp>
      <p:sp>
        <p:nvSpPr>
          <p:cNvPr id="22" name="Abgerundetes Rechteck 21"/>
          <p:cNvSpPr/>
          <p:nvPr/>
        </p:nvSpPr>
        <p:spPr>
          <a:xfrm>
            <a:off x="3041460" y="5147903"/>
            <a:ext cx="2943053" cy="1424736"/>
          </a:xfrm>
          <a:prstGeom prst="roundRect">
            <a:avLst>
              <a:gd name="adj" fmla="val 9779"/>
            </a:avLst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>
              <a:spcBef>
                <a:spcPts val="600"/>
              </a:spcBef>
            </a:pPr>
            <a:r>
              <a:rPr lang="de-DE" sz="1600" b="1" dirty="0" smtClean="0">
                <a:solidFill>
                  <a:schemeClr val="tx1"/>
                </a:solidFill>
              </a:rPr>
              <a:t>Act</a:t>
            </a:r>
          </a:p>
          <a:p>
            <a:pPr>
              <a:spcBef>
                <a:spcPts val="600"/>
              </a:spcBef>
            </a:pPr>
            <a:r>
              <a:rPr lang="de-DE" sz="1600" dirty="0" smtClean="0">
                <a:solidFill>
                  <a:schemeClr val="tx1"/>
                </a:solidFill>
              </a:rPr>
              <a:t>Korrektur und Anpassung der technisch-organisatorischen Maßnahmen</a:t>
            </a:r>
          </a:p>
        </p:txBody>
      </p:sp>
      <p:sp>
        <p:nvSpPr>
          <p:cNvPr id="28" name="Pfeil nach rechts 27"/>
          <p:cNvSpPr/>
          <p:nvPr/>
        </p:nvSpPr>
        <p:spPr>
          <a:xfrm rot="10800000">
            <a:off x="6208250" y="5621032"/>
            <a:ext cx="3570514" cy="478971"/>
          </a:xfrm>
          <a:prstGeom prst="rightArrow">
            <a:avLst>
              <a:gd name="adj1" fmla="val 54545"/>
              <a:gd name="adj2" fmla="val 50000"/>
            </a:avLst>
          </a:prstGeom>
          <a:solidFill>
            <a:srgbClr val="8CD250"/>
          </a:solidFill>
          <a:ln>
            <a:solidFill>
              <a:srgbClr val="8CD1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29" name="Pfeil nach rechts 28"/>
          <p:cNvSpPr/>
          <p:nvPr/>
        </p:nvSpPr>
        <p:spPr>
          <a:xfrm rot="16200000">
            <a:off x="4193489" y="4401640"/>
            <a:ext cx="638996" cy="478971"/>
          </a:xfrm>
          <a:prstGeom prst="rightArrow">
            <a:avLst>
              <a:gd name="adj1" fmla="val 54545"/>
              <a:gd name="adj2" fmla="val 50000"/>
            </a:avLst>
          </a:prstGeom>
          <a:solidFill>
            <a:srgbClr val="8CD250"/>
          </a:solidFill>
          <a:ln>
            <a:solidFill>
              <a:srgbClr val="8CD1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30" name="Pfeil nach rechts 29"/>
          <p:cNvSpPr/>
          <p:nvPr/>
        </p:nvSpPr>
        <p:spPr>
          <a:xfrm rot="5400000">
            <a:off x="10778934" y="4266695"/>
            <a:ext cx="1039523" cy="478971"/>
          </a:xfrm>
          <a:prstGeom prst="rightArrow">
            <a:avLst>
              <a:gd name="adj1" fmla="val 54545"/>
              <a:gd name="adj2" fmla="val 50000"/>
            </a:avLst>
          </a:prstGeom>
          <a:solidFill>
            <a:srgbClr val="8CD250"/>
          </a:solidFill>
          <a:ln>
            <a:solidFill>
              <a:srgbClr val="8CD1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31" name="Pfeil nach rechts 30"/>
          <p:cNvSpPr/>
          <p:nvPr/>
        </p:nvSpPr>
        <p:spPr>
          <a:xfrm>
            <a:off x="9064071" y="2776272"/>
            <a:ext cx="822705" cy="478971"/>
          </a:xfrm>
          <a:prstGeom prst="rightArrow">
            <a:avLst>
              <a:gd name="adj1" fmla="val 54545"/>
              <a:gd name="adj2" fmla="val 50000"/>
            </a:avLst>
          </a:prstGeom>
          <a:solidFill>
            <a:srgbClr val="8CD250"/>
          </a:solidFill>
          <a:ln>
            <a:solidFill>
              <a:srgbClr val="8CD1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de-DE" sz="1600" smtClean="0">
              <a:solidFill>
                <a:schemeClr val="tx1"/>
              </a:solidFill>
            </a:endParaRPr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19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9000120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platzhalter 8"/>
          <p:cNvSpPr>
            <a:spLocks noGrp="1"/>
          </p:cNvSpPr>
          <p:nvPr>
            <p:ph idx="1"/>
          </p:nvPr>
        </p:nvSpPr>
        <p:spPr>
          <a:xfrm>
            <a:off x="165101" y="1533364"/>
            <a:ext cx="10830808" cy="5426236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dirty="0" smtClean="0"/>
              <a:t>Die DS-GVO will natürliche Personen durch den Schutz ihrer personenbezogenen Daten schützen.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Personenbezogene Daten sind alle Informationen, die sich auf eine </a:t>
            </a:r>
            <a:r>
              <a:rPr lang="de-DE" sz="2000" b="1" dirty="0" smtClean="0"/>
              <a:t>identifizierte</a:t>
            </a:r>
            <a:r>
              <a:rPr lang="de-DE" sz="2000" dirty="0" smtClean="0"/>
              <a:t> oder </a:t>
            </a:r>
            <a:r>
              <a:rPr lang="de-DE" sz="2000" b="1" dirty="0" smtClean="0"/>
              <a:t>identifizierbare</a:t>
            </a:r>
            <a:r>
              <a:rPr lang="de-DE" sz="2000" dirty="0" smtClean="0"/>
              <a:t> natürliche Person beziehen </a:t>
            </a:r>
            <a:br>
              <a:rPr lang="de-DE" sz="2000" dirty="0" smtClean="0"/>
            </a:br>
            <a:r>
              <a:rPr lang="de-DE" sz="2000" dirty="0" smtClean="0"/>
              <a:t>(Art. 4 Nr. 1 S. 1 DS-GVO).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Dazu gehören bspw.: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Name, Vorname, Geburtsdatum, Alter, Familienstand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Standortdaten (z. B. Anschrift)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„Online“-Kennungen (z. B. Telefonnummer, E-Mail-Adresse, IP-Adresse)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Kennnummern (z. B. Kontonummer, Kreditkartennummer, Kfz-Kennzeichen)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w</a:t>
            </a:r>
            <a:r>
              <a:rPr lang="de-DE" sz="2000" dirty="0" smtClean="0"/>
              <a:t>irtschaftliche, kulturelle oder soziale Identität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Vorstrafen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Werturteile (z. B. Zeugnisse, Kreditwürdigkeit)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Dazu zählen die Daten von Kunden, Lieferanten, ggf. deren Beschäftigten sowie den eigenen Beschäftigten.</a:t>
            </a:r>
          </a:p>
          <a:p>
            <a:pPr>
              <a:spcBef>
                <a:spcPts val="600"/>
              </a:spcBef>
            </a:pPr>
            <a:endParaRPr lang="de-DE" sz="2000" dirty="0"/>
          </a:p>
        </p:txBody>
      </p:sp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9EDEFE-E293-492B-99AE-2EE9D92312F7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1" name="Abgerundetes Rechteck 10"/>
          <p:cNvSpPr/>
          <p:nvPr/>
        </p:nvSpPr>
        <p:spPr>
          <a:xfrm>
            <a:off x="10580477" y="2073758"/>
            <a:ext cx="1638467" cy="863762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Daten identifizieren</a:t>
            </a:r>
          </a:p>
        </p:txBody>
      </p:sp>
      <p:pic>
        <p:nvPicPr>
          <p:cNvPr id="12" name="Grafik 1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23965" y="1399246"/>
            <a:ext cx="988063" cy="985682"/>
          </a:xfrm>
          <a:prstGeom prst="rect">
            <a:avLst/>
          </a:prstGeom>
        </p:spPr>
      </p:pic>
      <p:sp>
        <p:nvSpPr>
          <p:cNvPr id="15" name="Titel 1"/>
          <p:cNvSpPr>
            <a:spLocks noGrp="1"/>
          </p:cNvSpPr>
          <p:nvPr>
            <p:ph type="title"/>
          </p:nvPr>
        </p:nvSpPr>
        <p:spPr>
          <a:xfrm>
            <a:off x="306388" y="447675"/>
            <a:ext cx="8761412" cy="920750"/>
          </a:xfrm>
        </p:spPr>
        <p:txBody>
          <a:bodyPr>
            <a:normAutofit/>
          </a:bodyPr>
          <a:lstStyle/>
          <a:p>
            <a:pPr>
              <a:tabLst>
                <a:tab pos="536575" algn="l"/>
              </a:tabLst>
            </a:pPr>
            <a:r>
              <a:rPr lang="de-DE" dirty="0" smtClean="0"/>
              <a:t>9. Überprüfung </a:t>
            </a:r>
            <a:r>
              <a:rPr lang="de-DE" dirty="0"/>
              <a:t>der technisch-organisatorischen </a:t>
            </a:r>
            <a:r>
              <a:rPr lang="de-DE" dirty="0" smtClean="0"/>
              <a:t>Maßnahmen </a:t>
            </a:r>
            <a:r>
              <a:rPr lang="de-DE" dirty="0"/>
              <a:t>und PDCA-Zyklus </a:t>
            </a:r>
            <a:r>
              <a:rPr lang="de-DE" dirty="0" smtClean="0"/>
              <a:t>etablieren</a:t>
            </a:r>
            <a:endParaRPr lang="de-DE" dirty="0"/>
          </a:p>
        </p:txBody>
      </p:sp>
      <p:sp>
        <p:nvSpPr>
          <p:cNvPr id="2" name="Foliennummernplatzhalter 1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20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579464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platzhalter 9"/>
          <p:cNvSpPr>
            <a:spLocks noGrp="1"/>
          </p:cNvSpPr>
          <p:nvPr>
            <p:ph idx="1"/>
          </p:nvPr>
        </p:nvSpPr>
        <p:spPr>
          <a:xfrm>
            <a:off x="5480752" y="1547879"/>
            <a:ext cx="12496800" cy="5437187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dirty="0" smtClean="0"/>
              <a:t>Vorgeschriebene Maßnahmen:</a:t>
            </a:r>
          </a:p>
          <a:p>
            <a:pPr lvl="1">
              <a:spcBef>
                <a:spcPts val="600"/>
              </a:spcBef>
            </a:pPr>
            <a:r>
              <a:rPr lang="de-DE" sz="2000" dirty="0" err="1" smtClean="0"/>
              <a:t>Pseudonymisierung</a:t>
            </a:r>
            <a:r>
              <a:rPr lang="de-DE" sz="2000" dirty="0" smtClean="0"/>
              <a:t> und </a:t>
            </a:r>
            <a:br>
              <a:rPr lang="de-DE" sz="2000" dirty="0" smtClean="0"/>
            </a:br>
            <a:r>
              <a:rPr lang="de-DE" sz="2000" dirty="0" smtClean="0"/>
              <a:t>Verschlüsselung</a:t>
            </a:r>
            <a:br>
              <a:rPr lang="de-DE" sz="2000" dirty="0" smtClean="0"/>
            </a:br>
            <a:r>
              <a:rPr lang="de-DE" sz="2000" dirty="0" smtClean="0"/>
              <a:t>(</a:t>
            </a:r>
            <a:r>
              <a:rPr lang="de-DE" sz="2000" dirty="0"/>
              <a:t>Art. 32 Abs. 1 </a:t>
            </a:r>
            <a:r>
              <a:rPr lang="de-DE" sz="2000" dirty="0" err="1"/>
              <a:t>lit</a:t>
            </a:r>
            <a:r>
              <a:rPr lang="de-DE" sz="2000" dirty="0"/>
              <a:t>. </a:t>
            </a:r>
            <a:r>
              <a:rPr lang="de-DE" sz="2000" dirty="0" smtClean="0"/>
              <a:t>a) DS-GVO)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Informationssicherheits-Management</a:t>
            </a:r>
            <a:br>
              <a:rPr lang="de-DE" sz="2000" dirty="0" smtClean="0"/>
            </a:br>
            <a:r>
              <a:rPr lang="de-DE" sz="2000" dirty="0" smtClean="0"/>
              <a:t>(</a:t>
            </a:r>
            <a:r>
              <a:rPr lang="de-DE" sz="2000" dirty="0"/>
              <a:t>Art. 32 Abs. 1 </a:t>
            </a:r>
            <a:r>
              <a:rPr lang="de-DE" sz="2000" dirty="0" err="1"/>
              <a:t>lit</a:t>
            </a:r>
            <a:r>
              <a:rPr lang="de-DE" sz="2000" dirty="0"/>
              <a:t>. b) </a:t>
            </a:r>
            <a:r>
              <a:rPr lang="de-DE" sz="2000" dirty="0" smtClean="0"/>
              <a:t>DS-GVO)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Maßnahmenkataloge: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BSI IT-Grundschutz-Kataloge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ISO 29151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ISO 27.001 Anhang A, ISO 27.002</a:t>
            </a:r>
            <a:endParaRPr lang="de-DE" sz="2000" dirty="0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C8EDA7-FCAF-454A-B887-2B6C465E0A69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2" name="Textplatzhalter 11"/>
          <p:cNvSpPr>
            <a:spLocks noGrp="1"/>
          </p:cNvSpPr>
          <p:nvPr>
            <p:ph type="body" sz="quarter" idx="4294967295"/>
          </p:nvPr>
        </p:nvSpPr>
        <p:spPr>
          <a:xfrm>
            <a:off x="165100" y="1547879"/>
            <a:ext cx="5260975" cy="4549775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dirty="0"/>
              <a:t>Möglichkeiten, mit Risiken zu verfahren: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Risikovermeidung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Risikotransfer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Risikoakzeptanz</a:t>
            </a:r>
          </a:p>
          <a:p>
            <a:pPr lvl="1">
              <a:spcBef>
                <a:spcPts val="600"/>
              </a:spcBef>
            </a:pPr>
            <a:r>
              <a:rPr lang="de-DE" sz="2000" dirty="0"/>
              <a:t>Risikominimierung</a:t>
            </a:r>
          </a:p>
          <a:p>
            <a:pPr lvl="1" indent="-324000">
              <a:spcBef>
                <a:spcPts val="600"/>
              </a:spcBef>
              <a:buFont typeface="Wingdings" panose="05000000000000000000" pitchFamily="2" charset="2"/>
              <a:buChar char="à"/>
            </a:pPr>
            <a:r>
              <a:rPr lang="de-DE" sz="2000" dirty="0" smtClean="0"/>
              <a:t>Die DS-GVO </a:t>
            </a:r>
            <a:r>
              <a:rPr lang="de-DE" sz="2000" dirty="0"/>
              <a:t>betrachtet lediglich die </a:t>
            </a:r>
            <a:r>
              <a:rPr lang="de-DE" sz="2000" dirty="0" smtClean="0"/>
              <a:t>Risikominimierung!</a:t>
            </a:r>
          </a:p>
          <a:p>
            <a:pPr lvl="1">
              <a:spcBef>
                <a:spcPts val="600"/>
              </a:spcBef>
              <a:buFont typeface="Wingdings" panose="05000000000000000000" pitchFamily="2" charset="2"/>
              <a:buChar char="à"/>
            </a:pPr>
            <a:endParaRPr lang="de-DE" sz="2000" dirty="0"/>
          </a:p>
          <a:p>
            <a:pPr marL="343263" indent="-342900">
              <a:spcBef>
                <a:spcPts val="600"/>
              </a:spcBef>
            </a:pPr>
            <a:r>
              <a:rPr lang="de-DE" sz="2000" dirty="0" smtClean="0"/>
              <a:t>Risikominimierung kann bedeuten,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die Schadenshöhe zu begrenzen.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die Eintrittswahrscheinlichkeit zu verringern.</a:t>
            </a:r>
            <a:endParaRPr lang="de-DE" sz="2000" dirty="0"/>
          </a:p>
        </p:txBody>
      </p:sp>
      <p:sp>
        <p:nvSpPr>
          <p:cNvPr id="16" name="Abgerundetes Rechteck 15"/>
          <p:cNvSpPr/>
          <p:nvPr/>
        </p:nvSpPr>
        <p:spPr>
          <a:xfrm>
            <a:off x="10580477" y="2073758"/>
            <a:ext cx="1638467" cy="863762"/>
          </a:xfrm>
          <a:prstGeom prst="roundRect">
            <a:avLst>
              <a:gd name="adj" fmla="val 14546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600" dirty="0" smtClean="0">
                <a:solidFill>
                  <a:schemeClr val="tx1"/>
                </a:solidFill>
              </a:rPr>
              <a:t>Maßnahmen festlegen</a:t>
            </a:r>
          </a:p>
        </p:txBody>
      </p:sp>
      <p:pic>
        <p:nvPicPr>
          <p:cNvPr id="15" name="Grafik 1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24357" y="1584685"/>
            <a:ext cx="804795" cy="802855"/>
          </a:xfrm>
          <a:prstGeom prst="rect">
            <a:avLst/>
          </a:prstGeom>
        </p:spPr>
      </p:pic>
      <p:sp>
        <p:nvSpPr>
          <p:cNvPr id="17" name="Titel 1"/>
          <p:cNvSpPr>
            <a:spLocks noGrp="1"/>
          </p:cNvSpPr>
          <p:nvPr>
            <p:ph type="title"/>
          </p:nvPr>
        </p:nvSpPr>
        <p:spPr>
          <a:xfrm>
            <a:off x="306388" y="447675"/>
            <a:ext cx="8761412" cy="920750"/>
          </a:xfrm>
        </p:spPr>
        <p:txBody>
          <a:bodyPr>
            <a:normAutofit/>
          </a:bodyPr>
          <a:lstStyle/>
          <a:p>
            <a:pPr>
              <a:tabLst>
                <a:tab pos="536575" algn="l"/>
              </a:tabLst>
            </a:pPr>
            <a:r>
              <a:rPr lang="de-DE" dirty="0" smtClean="0"/>
              <a:t>9. Überprüfung </a:t>
            </a:r>
            <a:r>
              <a:rPr lang="de-DE" dirty="0"/>
              <a:t>der </a:t>
            </a:r>
            <a:r>
              <a:rPr lang="de-DE" dirty="0" smtClean="0"/>
              <a:t>technisch-organisatorischen Maßnahmen </a:t>
            </a:r>
            <a:r>
              <a:rPr lang="de-DE" dirty="0"/>
              <a:t>und PDCA-Zyklus </a:t>
            </a:r>
            <a:r>
              <a:rPr lang="de-DE" dirty="0" smtClean="0"/>
              <a:t>etablieren</a:t>
            </a:r>
            <a:endParaRPr lang="de-DE" dirty="0"/>
          </a:p>
        </p:txBody>
      </p:sp>
      <p:sp>
        <p:nvSpPr>
          <p:cNvPr id="2" name="Foliennummernplatzhalter 1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21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8366279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1219017-B65E-4484-9E39-3DB25F054828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6" name="Textplatzhalter 2"/>
          <p:cNvSpPr>
            <a:spLocks noGrp="1"/>
          </p:cNvSpPr>
          <p:nvPr>
            <p:ph type="body" sz="quarter" idx="4294967295"/>
          </p:nvPr>
        </p:nvSpPr>
        <p:spPr>
          <a:xfrm>
            <a:off x="165100" y="1535140"/>
            <a:ext cx="12265638" cy="581025"/>
          </a:xfrm>
          <a:prstGeom prst="rect">
            <a:avLst/>
          </a:prstGeom>
        </p:spPr>
        <p:txBody>
          <a:bodyPr/>
          <a:lstStyle/>
          <a:p>
            <a:pPr marL="0" indent="0">
              <a:buNone/>
            </a:pPr>
            <a:r>
              <a:rPr lang="de-DE" sz="2000" dirty="0"/>
              <a:t>Beispiele für verarbeitungsübergreifende </a:t>
            </a:r>
            <a:r>
              <a:rPr lang="de-DE" sz="2000" dirty="0" smtClean="0"/>
              <a:t>Maßnahmen</a:t>
            </a:r>
            <a:endParaRPr lang="de-DE" sz="2000" dirty="0"/>
          </a:p>
        </p:txBody>
      </p:sp>
      <p:sp>
        <p:nvSpPr>
          <p:cNvPr id="17" name="Textplatzhalter 10"/>
          <p:cNvSpPr>
            <a:spLocks noGrp="1"/>
          </p:cNvSpPr>
          <p:nvPr>
            <p:ph type="body" sz="quarter" idx="4294967295"/>
          </p:nvPr>
        </p:nvSpPr>
        <p:spPr>
          <a:xfrm>
            <a:off x="165100" y="2144713"/>
            <a:ext cx="6337300" cy="4592705"/>
          </a:xfrm>
          <a:prstGeom prst="rect">
            <a:avLst/>
          </a:prstGeom>
        </p:spPr>
        <p:txBody>
          <a:bodyPr/>
          <a:lstStyle/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Gebäudesicherheit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Firewall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Virenschutz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err="1" smtClean="0">
                <a:latin typeface="+mn-lt"/>
                <a:cs typeface="Nirmala UI" panose="020B0502040204020203" pitchFamily="34" charset="0"/>
              </a:rPr>
              <a:t>Patchmanagement</a:t>
            </a:r>
            <a:endParaRPr lang="de-DE" sz="2000" dirty="0" smtClean="0">
              <a:latin typeface="+mn-lt"/>
              <a:cs typeface="Nirmala UI" panose="020B0502040204020203" pitchFamily="34" charset="0"/>
            </a:endParaRP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Datensicherung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Passwortregeln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Verschlüsselung </a:t>
            </a:r>
            <a:br>
              <a:rPr lang="de-DE" sz="2000" dirty="0" smtClean="0">
                <a:latin typeface="+mn-lt"/>
                <a:cs typeface="Nirmala UI" panose="020B0502040204020203" pitchFamily="34" charset="0"/>
              </a:rPr>
            </a:b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(von E-Mails, Datenträgern etc.)</a:t>
            </a:r>
          </a:p>
          <a:p>
            <a:pPr>
              <a:spcBef>
                <a:spcPts val="600"/>
              </a:spcBef>
              <a:buClr>
                <a:srgbClr val="007E8C"/>
              </a:buClr>
            </a:pPr>
            <a:r>
              <a:rPr lang="de-DE" sz="2000" dirty="0" err="1" smtClean="0">
                <a:latin typeface="+mn-lt"/>
                <a:cs typeface="Nirmala UI" panose="020B0502040204020203" pitchFamily="34" charset="0"/>
              </a:rPr>
              <a:t>Pseudonymisierung</a:t>
            </a: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 von Daten </a:t>
            </a:r>
            <a:br>
              <a:rPr lang="de-DE" sz="2000" dirty="0" smtClean="0">
                <a:latin typeface="+mn-lt"/>
                <a:cs typeface="Nirmala UI" panose="020B0502040204020203" pitchFamily="34" charset="0"/>
              </a:rPr>
            </a:br>
            <a:r>
              <a:rPr lang="de-DE" sz="2000" dirty="0" smtClean="0">
                <a:latin typeface="+mn-lt"/>
                <a:cs typeface="Nirmala UI" panose="020B0502040204020203" pitchFamily="34" charset="0"/>
              </a:rPr>
              <a:t>(bspw. Ordnerrücken)</a:t>
            </a:r>
            <a:endParaRPr lang="de-DE" sz="2000" dirty="0">
              <a:latin typeface="+mn-lt"/>
              <a:cs typeface="Nirmala UI" panose="020B0502040204020203" pitchFamily="34" charset="0"/>
            </a:endParaRPr>
          </a:p>
        </p:txBody>
      </p:sp>
      <p:sp>
        <p:nvSpPr>
          <p:cNvPr id="18" name="Textplatzhalter 8"/>
          <p:cNvSpPr>
            <a:spLocks noGrp="1"/>
          </p:cNvSpPr>
          <p:nvPr>
            <p:ph type="body" sz="quarter" idx="4294967295"/>
          </p:nvPr>
        </p:nvSpPr>
        <p:spPr>
          <a:xfrm>
            <a:off x="6502400" y="2144714"/>
            <a:ext cx="6026150" cy="4694932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dirty="0" smtClean="0"/>
              <a:t>Verpflichtung von Mitarbeitern und Dienstleistern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dezidierte Berechtigungsvergabe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Notfallplan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Server Sicherheit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Arbeits- und Verhaltensanweisungen </a:t>
            </a:r>
            <a:br>
              <a:rPr lang="de-DE" sz="2000" dirty="0" smtClean="0"/>
            </a:br>
            <a:r>
              <a:rPr lang="de-DE" sz="2000" dirty="0" smtClean="0"/>
              <a:t>für Mitarbeiter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Besprechungsraum</a:t>
            </a:r>
          </a:p>
          <a:p>
            <a:pPr>
              <a:spcBef>
                <a:spcPts val="600"/>
              </a:spcBef>
            </a:pPr>
            <a:r>
              <a:rPr lang="de-DE" sz="2000" dirty="0" smtClean="0"/>
              <a:t>etc.</a:t>
            </a:r>
            <a:endParaRPr lang="de-DE" sz="2000" dirty="0"/>
          </a:p>
        </p:txBody>
      </p:sp>
      <p:sp>
        <p:nvSpPr>
          <p:cNvPr id="19" name="Titel 1"/>
          <p:cNvSpPr txBox="1">
            <a:spLocks/>
          </p:cNvSpPr>
          <p:nvPr/>
        </p:nvSpPr>
        <p:spPr bwMode="auto">
          <a:xfrm>
            <a:off x="306388" y="447675"/>
            <a:ext cx="8761412" cy="920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117837" bIns="0" numCol="1" anchor="ctr" anchorCtr="0" compatLnSpc="1">
            <a:prstTxWarp prst="textNoShape">
              <a:avLst/>
            </a:prstTxWarp>
            <a:normAutofit/>
          </a:bodyPr>
          <a:lstStyle>
            <a:lvl1pPr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+mj-lt"/>
                <a:ea typeface="+mj-ea"/>
                <a:cs typeface="+mj-cs"/>
              </a:defRPr>
            </a:lvl1pPr>
            <a:lvl2pPr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2pPr>
            <a:lvl3pPr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3pPr>
            <a:lvl4pPr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4pPr>
            <a:lvl5pPr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5pPr>
            <a:lvl6pPr marL="457200"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6pPr>
            <a:lvl7pPr marL="914400"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7pPr>
            <a:lvl8pPr marL="1371600"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8pPr>
            <a:lvl9pPr marL="1828800" algn="l" defTabSz="1160463" rtl="0" fontAlgn="base">
              <a:spcBef>
                <a:spcPct val="0"/>
              </a:spcBef>
              <a:spcAft>
                <a:spcPct val="0"/>
              </a:spcAft>
              <a:defRPr sz="2400">
                <a:solidFill>
                  <a:srgbClr val="007E8C"/>
                </a:solidFill>
                <a:latin typeface="Verdana" pitchFamily="34" charset="0"/>
              </a:defRPr>
            </a:lvl9pPr>
          </a:lstStyle>
          <a:p>
            <a:pPr>
              <a:tabLst>
                <a:tab pos="536575" algn="l"/>
              </a:tabLst>
            </a:pPr>
            <a:r>
              <a:rPr lang="de-DE" kern="0" smtClean="0"/>
              <a:t>9. Überprüfung der technisch-organisatorischen Maßnahmen und PDCA-Zyklus etablieren</a:t>
            </a:r>
            <a:endParaRPr lang="de-DE" kern="0" dirty="0"/>
          </a:p>
        </p:txBody>
      </p:sp>
      <p:sp>
        <p:nvSpPr>
          <p:cNvPr id="20" name="Foliennummernplatzhalter 19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C932DD62-C73D-4539-8797-8F2825EC2D62}" type="slidenum">
              <a:rPr lang="de-DE" smtClean="0"/>
              <a:pPr/>
              <a:t>22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6939738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>
              <a:tabLst>
                <a:tab pos="625475" algn="l"/>
              </a:tabLst>
            </a:pPr>
            <a:r>
              <a:rPr lang="de-DE" dirty="0" smtClean="0"/>
              <a:t>10. Mitarbeiter </a:t>
            </a:r>
            <a:r>
              <a:rPr lang="de-DE" dirty="0"/>
              <a:t>nach dem neuen Recht und seiner </a:t>
            </a:r>
            <a:r>
              <a:rPr lang="de-DE" dirty="0" smtClean="0"/>
              <a:t>Umsetzung </a:t>
            </a:r>
            <a:r>
              <a:rPr lang="de-DE" dirty="0"/>
              <a:t>schulen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71EF2C-27C2-4E94-8FF4-AC7FFB42C497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12" name="Textfeld 11"/>
          <p:cNvSpPr txBox="1"/>
          <p:nvPr/>
        </p:nvSpPr>
        <p:spPr>
          <a:xfrm>
            <a:off x="198437" y="2586010"/>
            <a:ext cx="280895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1800" dirty="0" smtClean="0"/>
              <a:t>Wann sollte geschult werden?</a:t>
            </a:r>
            <a:endParaRPr lang="de-DE" sz="1800" dirty="0"/>
          </a:p>
        </p:txBody>
      </p:sp>
      <p:sp>
        <p:nvSpPr>
          <p:cNvPr id="13" name="Abgerundetes Rechteck 12"/>
          <p:cNvSpPr/>
          <p:nvPr/>
        </p:nvSpPr>
        <p:spPr>
          <a:xfrm>
            <a:off x="3147545" y="2391028"/>
            <a:ext cx="2801771" cy="1261132"/>
          </a:xfrm>
          <a:prstGeom prst="round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/>
              <a:t>zu </a:t>
            </a:r>
            <a:r>
              <a:rPr lang="de-DE" sz="1800" dirty="0"/>
              <a:t>Beginn der </a:t>
            </a:r>
            <a:r>
              <a:rPr lang="de-DE" sz="1800" dirty="0" smtClean="0"/>
              <a:t>Tätigkeit</a:t>
            </a:r>
            <a:endParaRPr lang="de-DE" sz="1800" dirty="0"/>
          </a:p>
        </p:txBody>
      </p:sp>
      <p:pic>
        <p:nvPicPr>
          <p:cNvPr id="9" name="Grafik 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15969" y="1621725"/>
            <a:ext cx="1264923" cy="1261875"/>
          </a:xfrm>
          <a:prstGeom prst="rect">
            <a:avLst/>
          </a:prstGeom>
        </p:spPr>
      </p:pic>
      <p:sp>
        <p:nvSpPr>
          <p:cNvPr id="14" name="Abgerundetes Rechteck 13"/>
          <p:cNvSpPr/>
          <p:nvPr/>
        </p:nvSpPr>
        <p:spPr>
          <a:xfrm>
            <a:off x="6337141" y="2391028"/>
            <a:ext cx="2801771" cy="1261132"/>
          </a:xfrm>
          <a:prstGeom prst="round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/>
              <a:t>Auffrischungs-schulungen</a:t>
            </a:r>
          </a:p>
          <a:p>
            <a:pPr algn="ctr"/>
            <a:r>
              <a:rPr lang="de-DE" sz="1800" dirty="0" smtClean="0"/>
              <a:t>(z. B. jährlich)</a:t>
            </a:r>
            <a:endParaRPr lang="de-DE" sz="1800" dirty="0"/>
          </a:p>
        </p:txBody>
      </p:sp>
      <p:pic>
        <p:nvPicPr>
          <p:cNvPr id="8" name="Grafik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03767" y="1533525"/>
            <a:ext cx="1264923" cy="1261875"/>
          </a:xfrm>
          <a:prstGeom prst="rect">
            <a:avLst/>
          </a:prstGeom>
        </p:spPr>
      </p:pic>
      <p:sp>
        <p:nvSpPr>
          <p:cNvPr id="15" name="Abgerundetes Rechteck 14"/>
          <p:cNvSpPr/>
          <p:nvPr/>
        </p:nvSpPr>
        <p:spPr>
          <a:xfrm>
            <a:off x="9526736" y="2391028"/>
            <a:ext cx="2801771" cy="1261132"/>
          </a:xfrm>
          <a:prstGeom prst="round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 smtClean="0"/>
              <a:t>bei der Einführung neuer Verarbeitungen oder grundlegenden Änderungen</a:t>
            </a:r>
            <a:endParaRPr lang="de-DE" sz="1800" dirty="0"/>
          </a:p>
        </p:txBody>
      </p:sp>
      <p:pic>
        <p:nvPicPr>
          <p:cNvPr id="10" name="Grafik 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95159" y="1397651"/>
            <a:ext cx="1264923" cy="1261875"/>
          </a:xfrm>
          <a:prstGeom prst="rect">
            <a:avLst/>
          </a:prstGeom>
        </p:spPr>
      </p:pic>
      <p:sp>
        <p:nvSpPr>
          <p:cNvPr id="19" name="Textfeld 18"/>
          <p:cNvSpPr txBox="1"/>
          <p:nvPr/>
        </p:nvSpPr>
        <p:spPr>
          <a:xfrm>
            <a:off x="198437" y="4960043"/>
            <a:ext cx="28089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sz="1800" dirty="0" smtClean="0"/>
              <a:t>Was sind mögliche Inhalte?</a:t>
            </a:r>
            <a:endParaRPr lang="de-DE" sz="1800" dirty="0"/>
          </a:p>
        </p:txBody>
      </p:sp>
      <p:sp>
        <p:nvSpPr>
          <p:cNvPr id="21" name="Abgerundetes Rechteck 20"/>
          <p:cNvSpPr/>
          <p:nvPr/>
        </p:nvSpPr>
        <p:spPr>
          <a:xfrm>
            <a:off x="3147545" y="4449926"/>
            <a:ext cx="9180962" cy="2123997"/>
          </a:xfrm>
          <a:prstGeom prst="roundRect">
            <a:avLst>
              <a:gd name="adj" fmla="val 8939"/>
            </a:avLst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342900" indent="-34290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/>
              <a:t>Grundlagenwissen Datenschutz und Verschwiegenheit</a:t>
            </a:r>
          </a:p>
          <a:p>
            <a:pPr marL="342900" indent="-34290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/>
              <a:t>Verbot mit Erlaubnisvorbehalt</a:t>
            </a:r>
          </a:p>
          <a:p>
            <a:pPr marL="342900" indent="-34290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/>
              <a:t>Verantwortung der Mitarbeiter</a:t>
            </a:r>
          </a:p>
          <a:p>
            <a:pPr marL="342900" indent="-34290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/>
              <a:t>Schutzmaßnahmen im Unternehmen (Handlungsanweisungen)</a:t>
            </a:r>
          </a:p>
          <a:p>
            <a:pPr marL="342900" indent="-342900">
              <a:spcBef>
                <a:spcPts val="600"/>
              </a:spcBef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800" dirty="0"/>
              <a:t>a</a:t>
            </a:r>
            <a:r>
              <a:rPr lang="de-DE" sz="1800" dirty="0" smtClean="0"/>
              <a:t>ktuelle </a:t>
            </a:r>
            <a:r>
              <a:rPr lang="de-DE" sz="1800" dirty="0"/>
              <a:t>Themenstellungen (z</a:t>
            </a:r>
            <a:r>
              <a:rPr lang="de-DE" sz="1800" dirty="0" smtClean="0"/>
              <a:t>. B</a:t>
            </a:r>
            <a:r>
              <a:rPr lang="de-DE" sz="1800" dirty="0"/>
              <a:t>. </a:t>
            </a:r>
            <a:r>
              <a:rPr lang="de-DE" sz="1800" dirty="0" err="1"/>
              <a:t>Kryptoviren</a:t>
            </a:r>
            <a:r>
              <a:rPr lang="de-DE" sz="1800" dirty="0"/>
              <a:t>)</a:t>
            </a:r>
          </a:p>
        </p:txBody>
      </p:sp>
      <p:pic>
        <p:nvPicPr>
          <p:cNvPr id="22" name="Grafik 21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11206" y="4018502"/>
            <a:ext cx="1416883" cy="1413469"/>
          </a:xfrm>
          <a:prstGeom prst="rect">
            <a:avLst/>
          </a:prstGeom>
        </p:spPr>
      </p:pic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23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565893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Konsequenzen aus der Nichtbefolgung der </a:t>
            </a:r>
            <a:br>
              <a:rPr lang="de-DE" dirty="0" smtClean="0"/>
            </a:br>
            <a:r>
              <a:rPr lang="de-DE" dirty="0" smtClean="0"/>
              <a:t>EU-Datenschutz-Grundverordnung</a:t>
            </a:r>
            <a:endParaRPr lang="de-DE" dirty="0"/>
          </a:p>
        </p:txBody>
      </p:sp>
      <p:sp>
        <p:nvSpPr>
          <p:cNvPr id="8" name="Textplatzhalter 7"/>
          <p:cNvSpPr>
            <a:spLocks noGrp="1"/>
          </p:cNvSpPr>
          <p:nvPr>
            <p:ph idx="1"/>
          </p:nvPr>
        </p:nvSpPr>
        <p:spPr>
          <a:xfrm>
            <a:off x="182563" y="1533364"/>
            <a:ext cx="12496800" cy="5426236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dirty="0" smtClean="0"/>
              <a:t>Bußgelder (Art. 83 Abs. 4–6 DS-GVO, wirksam, verhältnismäßig, abschreckend):</a:t>
            </a:r>
          </a:p>
          <a:p>
            <a:pPr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r>
              <a:rPr lang="de-DE" dirty="0" smtClean="0"/>
              <a:t>Recht auf Schadenersatz von materiellem oder immateriellem Schaden </a:t>
            </a:r>
            <a:br>
              <a:rPr lang="de-DE" dirty="0" smtClean="0"/>
            </a:br>
            <a:r>
              <a:rPr lang="de-DE" dirty="0" smtClean="0"/>
              <a:t>(Art. 82 Abs. </a:t>
            </a:r>
            <a:r>
              <a:rPr lang="de-DE" dirty="0"/>
              <a:t>1 </a:t>
            </a:r>
            <a:r>
              <a:rPr lang="de-DE" dirty="0" smtClean="0"/>
              <a:t>DS-GVO)</a:t>
            </a:r>
          </a:p>
          <a:p>
            <a:pPr>
              <a:spcBef>
                <a:spcPts val="600"/>
              </a:spcBef>
            </a:pPr>
            <a:r>
              <a:rPr lang="de-DE" dirty="0"/>
              <a:t>g</a:t>
            </a:r>
            <a:r>
              <a:rPr lang="de-DE" dirty="0" smtClean="0"/>
              <a:t>esamtschuldnerische Haftung von Verantwortlichen und </a:t>
            </a:r>
            <a:r>
              <a:rPr lang="de-DE" dirty="0" err="1" smtClean="0"/>
              <a:t>Auftragsverarbeitern</a:t>
            </a:r>
            <a:r>
              <a:rPr lang="de-DE" dirty="0" smtClean="0"/>
              <a:t> gegenüber den Betroffenen (Art. 82 Abs. </a:t>
            </a:r>
            <a:r>
              <a:rPr lang="de-DE" dirty="0"/>
              <a:t>4 </a:t>
            </a:r>
            <a:r>
              <a:rPr lang="de-DE" dirty="0" smtClean="0"/>
              <a:t>DS-GVO), Ausgleich im Innenverhältnis möglich (Art. 82 Abs. </a:t>
            </a:r>
            <a:r>
              <a:rPr lang="de-DE" dirty="0"/>
              <a:t>5 </a:t>
            </a:r>
            <a:r>
              <a:rPr lang="de-DE" dirty="0" smtClean="0"/>
              <a:t>DS-GVO)</a:t>
            </a:r>
          </a:p>
          <a:p>
            <a:pPr>
              <a:spcBef>
                <a:spcPts val="600"/>
              </a:spcBef>
            </a:pPr>
            <a:r>
              <a:rPr lang="de-DE" dirty="0" smtClean="0"/>
              <a:t>Abhilfe durch die Aufsichtsbehörde (u. a. Verwarnung, Anordnung von Maßnahmen, </a:t>
            </a:r>
            <a:br>
              <a:rPr lang="de-DE" dirty="0" smtClean="0"/>
            </a:br>
            <a:r>
              <a:rPr lang="de-DE" dirty="0" smtClean="0"/>
              <a:t>Verbot der Verarbeitung,  Art. 58 Abs. </a:t>
            </a:r>
            <a:r>
              <a:rPr lang="de-DE" dirty="0"/>
              <a:t>2 </a:t>
            </a:r>
            <a:r>
              <a:rPr lang="de-DE" dirty="0" smtClean="0"/>
              <a:t>DS-GVO)</a:t>
            </a:r>
            <a:endParaRPr lang="de-DE" dirty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9654EC-E806-4E99-A2FD-2FEFB8572023}" type="datetime1">
              <a:rPr lang="de-DE" smtClean="0"/>
              <a:t>01.02.2018</a:t>
            </a:fld>
            <a:endParaRPr lang="de-DE" dirty="0"/>
          </a:p>
        </p:txBody>
      </p:sp>
      <p:pic>
        <p:nvPicPr>
          <p:cNvPr id="3" name="Grafik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6188" y="2252663"/>
            <a:ext cx="1708070" cy="1703954"/>
          </a:xfrm>
          <a:prstGeom prst="rect">
            <a:avLst/>
          </a:prstGeom>
        </p:spPr>
      </p:pic>
      <p:cxnSp>
        <p:nvCxnSpPr>
          <p:cNvPr id="11" name="Gerader Verbinder 10"/>
          <p:cNvCxnSpPr>
            <a:stCxn id="9" idx="1"/>
            <a:endCxn id="9" idx="3"/>
          </p:cNvCxnSpPr>
          <p:nvPr/>
        </p:nvCxnSpPr>
        <p:spPr>
          <a:xfrm>
            <a:off x="2829992" y="3172844"/>
            <a:ext cx="3542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Abgerundetes Rechteck 8"/>
          <p:cNvSpPr/>
          <p:nvPr/>
        </p:nvSpPr>
        <p:spPr>
          <a:xfrm>
            <a:off x="2829992" y="2037420"/>
            <a:ext cx="3542400" cy="2270848"/>
          </a:xfrm>
          <a:prstGeom prst="roundRect">
            <a:avLst>
              <a:gd name="adj" fmla="val 4902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/>
              <a:t>bis 10 Mio. </a:t>
            </a:r>
            <a:r>
              <a:rPr lang="de-DE" sz="1800" dirty="0" smtClean="0"/>
              <a:t>Euro </a:t>
            </a:r>
            <a:r>
              <a:rPr lang="de-DE" sz="1800" dirty="0"/>
              <a:t>oder bis </a:t>
            </a:r>
            <a:r>
              <a:rPr lang="de-DE" sz="1800" dirty="0" smtClean="0"/>
              <a:t/>
            </a:r>
            <a:br>
              <a:rPr lang="de-DE" sz="1800" dirty="0" smtClean="0"/>
            </a:br>
            <a:r>
              <a:rPr lang="de-DE" sz="1800" dirty="0" smtClean="0"/>
              <a:t>2% </a:t>
            </a:r>
            <a:r>
              <a:rPr lang="de-DE" sz="1800" dirty="0"/>
              <a:t>des weltweiten </a:t>
            </a:r>
            <a:r>
              <a:rPr lang="de-DE" sz="1800" dirty="0" smtClean="0"/>
              <a:t>Jahresumsatzes</a:t>
            </a:r>
          </a:p>
          <a:p>
            <a:pPr algn="ctr"/>
            <a:endParaRPr lang="de-DE" sz="1800" dirty="0" smtClean="0">
              <a:solidFill>
                <a:schemeClr val="tx1"/>
              </a:solidFill>
            </a:endParaRPr>
          </a:p>
          <a:p>
            <a:pPr algn="ctr"/>
            <a:r>
              <a:rPr lang="de-DE" sz="1800" dirty="0" smtClean="0"/>
              <a:t>bei Verstößen </a:t>
            </a:r>
            <a:r>
              <a:rPr lang="de-DE" sz="1800" dirty="0"/>
              <a:t>gegen die Pflichten als </a:t>
            </a:r>
            <a:r>
              <a:rPr lang="de-DE" sz="1800" dirty="0" smtClean="0"/>
              <a:t>Verantwortlicher</a:t>
            </a:r>
          </a:p>
          <a:p>
            <a:pPr algn="ctr"/>
            <a:endParaRPr lang="de-DE" sz="1800" dirty="0"/>
          </a:p>
        </p:txBody>
      </p:sp>
      <p:sp>
        <p:nvSpPr>
          <p:cNvPr id="12" name="Abgerundetes Rechteck 11"/>
          <p:cNvSpPr/>
          <p:nvPr/>
        </p:nvSpPr>
        <p:spPr>
          <a:xfrm>
            <a:off x="6636520" y="2037420"/>
            <a:ext cx="3542400" cy="2270848"/>
          </a:xfrm>
          <a:prstGeom prst="roundRect">
            <a:avLst>
              <a:gd name="adj" fmla="val 4902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r>
              <a:rPr lang="de-DE" sz="1800" dirty="0"/>
              <a:t>bis </a:t>
            </a:r>
            <a:r>
              <a:rPr lang="de-DE" sz="1800" dirty="0" smtClean="0"/>
              <a:t>20 </a:t>
            </a:r>
            <a:r>
              <a:rPr lang="de-DE" sz="1800" dirty="0"/>
              <a:t>Mio. </a:t>
            </a:r>
            <a:r>
              <a:rPr lang="de-DE" sz="1800" dirty="0" smtClean="0"/>
              <a:t>Euro </a:t>
            </a:r>
            <a:r>
              <a:rPr lang="de-DE" sz="1800" dirty="0"/>
              <a:t>oder bis </a:t>
            </a:r>
            <a:r>
              <a:rPr lang="de-DE" sz="1800" dirty="0" smtClean="0"/>
              <a:t/>
            </a:r>
            <a:br>
              <a:rPr lang="de-DE" sz="1800" dirty="0" smtClean="0"/>
            </a:br>
            <a:r>
              <a:rPr lang="de-DE" sz="1800" dirty="0" smtClean="0"/>
              <a:t>4% </a:t>
            </a:r>
            <a:r>
              <a:rPr lang="de-DE" sz="1800" dirty="0"/>
              <a:t>des weltweiten </a:t>
            </a:r>
            <a:r>
              <a:rPr lang="de-DE" sz="1800" dirty="0" smtClean="0"/>
              <a:t>Jahresumsatzes</a:t>
            </a:r>
            <a:endParaRPr lang="de-DE" sz="1800" dirty="0">
              <a:solidFill>
                <a:schemeClr val="tx1"/>
              </a:solidFill>
            </a:endParaRPr>
          </a:p>
          <a:p>
            <a:pPr algn="ctr"/>
            <a:endParaRPr lang="de-DE" sz="1800" dirty="0" smtClean="0">
              <a:solidFill>
                <a:schemeClr val="tx1"/>
              </a:solidFill>
            </a:endParaRPr>
          </a:p>
          <a:p>
            <a:pPr algn="ctr"/>
            <a:r>
              <a:rPr lang="de-DE" sz="1800" dirty="0" smtClean="0"/>
              <a:t>bei Verstößen </a:t>
            </a:r>
            <a:r>
              <a:rPr lang="de-DE" sz="1800" dirty="0"/>
              <a:t>gegen die </a:t>
            </a:r>
            <a:r>
              <a:rPr lang="de-DE" sz="1800" dirty="0" smtClean="0"/>
              <a:t>Rechte Betroffener oder Anordnungen der Aufsichtsbehörden</a:t>
            </a:r>
            <a:endParaRPr lang="de-DE" sz="1800" dirty="0"/>
          </a:p>
        </p:txBody>
      </p:sp>
      <p:cxnSp>
        <p:nvCxnSpPr>
          <p:cNvPr id="13" name="Gerader Verbinder 12"/>
          <p:cNvCxnSpPr/>
          <p:nvPr/>
        </p:nvCxnSpPr>
        <p:spPr>
          <a:xfrm>
            <a:off x="6636137" y="3064782"/>
            <a:ext cx="3542783" cy="0"/>
          </a:xfrm>
          <a:prstGeom prst="line">
            <a:avLst/>
          </a:prstGeom>
          <a:ln w="3810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Gerader Verbinder 17"/>
          <p:cNvCxnSpPr/>
          <p:nvPr/>
        </p:nvCxnSpPr>
        <p:spPr>
          <a:xfrm flipV="1">
            <a:off x="2829992" y="3064782"/>
            <a:ext cx="3542015" cy="838"/>
          </a:xfrm>
          <a:prstGeom prst="line">
            <a:avLst/>
          </a:prstGeom>
          <a:ln w="3810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24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0261694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Fazit</a:t>
            </a:r>
            <a:endParaRPr lang="de-DE" dirty="0"/>
          </a:p>
        </p:txBody>
      </p:sp>
      <p:sp>
        <p:nvSpPr>
          <p:cNvPr id="3" name="Textplatzhalter 2"/>
          <p:cNvSpPr>
            <a:spLocks noGrp="1"/>
          </p:cNvSpPr>
          <p:nvPr>
            <p:ph idx="1"/>
          </p:nvPr>
        </p:nvSpPr>
        <p:spPr>
          <a:xfrm>
            <a:off x="180150" y="1533364"/>
            <a:ext cx="12480925" cy="5426236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dirty="0" smtClean="0"/>
              <a:t>Handlungsbedarf für bereits gut aufgestellte Unternehmen gibt es vor allem in zwei Bereichen:</a:t>
            </a:r>
          </a:p>
          <a:p>
            <a:pPr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/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 marL="0" indent="0">
              <a:spcBef>
                <a:spcPts val="600"/>
              </a:spcBef>
              <a:buNone/>
            </a:pPr>
            <a:endParaRPr lang="de-DE" dirty="0" smtClean="0"/>
          </a:p>
          <a:p>
            <a:pPr marL="0" indent="0">
              <a:spcBef>
                <a:spcPts val="600"/>
              </a:spcBef>
              <a:buNone/>
            </a:pPr>
            <a:endParaRPr lang="de-DE" dirty="0" smtClean="0"/>
          </a:p>
          <a:p>
            <a:pPr>
              <a:spcBef>
                <a:spcPts val="600"/>
              </a:spcBef>
            </a:pPr>
            <a:r>
              <a:rPr lang="de-DE" dirty="0" smtClean="0"/>
              <a:t>Aufgrund des Umfangs der Anpassungsmaßnahmen sollte mit der Umsetzung jetzt begonnen werden.</a:t>
            </a:r>
          </a:p>
          <a:p>
            <a:pPr>
              <a:spcBef>
                <a:spcPts val="600"/>
              </a:spcBef>
            </a:pPr>
            <a:r>
              <a:rPr lang="de-DE" dirty="0" smtClean="0"/>
              <a:t>Teilweise steht die endgültige Auslegung der Datenschutz-Grundverordnung noch nicht fest. Hier sollte die Meinungsbildung weiter beobachtet werden.</a:t>
            </a:r>
          </a:p>
          <a:p>
            <a:pPr>
              <a:spcBef>
                <a:spcPts val="600"/>
              </a:spcBef>
            </a:pPr>
            <a:r>
              <a:rPr lang="de-DE" dirty="0" smtClean="0"/>
              <a:t>Eine zentrale Aussage bleibt weiterhin gültig: </a:t>
            </a:r>
            <a:br>
              <a:rPr lang="de-DE" dirty="0" smtClean="0"/>
            </a:br>
            <a:r>
              <a:rPr lang="de-DE" b="1" dirty="0" smtClean="0"/>
              <a:t>Ihre Mitarbeiter schützen Ihre </a:t>
            </a:r>
            <a:r>
              <a:rPr lang="de-DE" b="1" dirty="0"/>
              <a:t>D</a:t>
            </a:r>
            <a:r>
              <a:rPr lang="de-DE" b="1" dirty="0" smtClean="0"/>
              <a:t>aten und die Ihrer Kunden und Geschäftspartner!</a:t>
            </a:r>
          </a:p>
          <a:p>
            <a:pPr>
              <a:spcBef>
                <a:spcPts val="600"/>
              </a:spcBef>
            </a:pPr>
            <a:endParaRPr lang="de-DE" dirty="0" smtClean="0"/>
          </a:p>
          <a:p>
            <a:pPr>
              <a:spcBef>
                <a:spcPts val="600"/>
              </a:spcBef>
            </a:pPr>
            <a:endParaRPr lang="de-DE" dirty="0" smtClean="0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17DC73-CFB7-411A-A492-2E7EB292663E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8" name="Abgerundetes Rechteck 7"/>
          <p:cNvSpPr/>
          <p:nvPr/>
        </p:nvSpPr>
        <p:spPr>
          <a:xfrm>
            <a:off x="2810105" y="2128249"/>
            <a:ext cx="3541844" cy="2343807"/>
          </a:xfrm>
          <a:prstGeom prst="roundRect">
            <a:avLst>
              <a:gd name="adj" fmla="val 6164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285750" indent="-285750">
              <a:spcBef>
                <a:spcPts val="600"/>
              </a:spcBef>
              <a:spcAft>
                <a:spcPts val="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>
                <a:solidFill>
                  <a:schemeClr val="tx1"/>
                </a:solidFill>
              </a:rPr>
              <a:t>Erfüllung der Nachweispflicht</a:t>
            </a:r>
          </a:p>
          <a:p>
            <a:pPr marL="285750" indent="-285750">
              <a:spcBef>
                <a:spcPts val="600"/>
              </a:spcBef>
              <a:spcAft>
                <a:spcPts val="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>
                <a:solidFill>
                  <a:schemeClr val="tx1"/>
                </a:solidFill>
              </a:rPr>
              <a:t>Überarbeitung der Dokumentationen</a:t>
            </a:r>
          </a:p>
          <a:p>
            <a:pPr marL="285750" indent="-285750">
              <a:spcBef>
                <a:spcPts val="600"/>
              </a:spcBef>
              <a:spcAft>
                <a:spcPts val="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>
                <a:solidFill>
                  <a:schemeClr val="tx1"/>
                </a:solidFill>
              </a:rPr>
              <a:t>Einführung neuer Prozesse</a:t>
            </a:r>
          </a:p>
          <a:p>
            <a:pPr marL="285750" indent="-285750">
              <a:spcBef>
                <a:spcPts val="600"/>
              </a:spcBef>
              <a:spcAft>
                <a:spcPts val="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>
                <a:solidFill>
                  <a:schemeClr val="tx1"/>
                </a:solidFill>
              </a:rPr>
              <a:t>Bewertung von Schutzmaßnahmen</a:t>
            </a:r>
          </a:p>
          <a:p>
            <a:pPr marL="285750" indent="-285750">
              <a:spcBef>
                <a:spcPts val="600"/>
              </a:spcBef>
              <a:spcAft>
                <a:spcPts val="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>
                <a:solidFill>
                  <a:schemeClr val="tx1"/>
                </a:solidFill>
              </a:rPr>
              <a:t>Überarbeitung von Vorlagen</a:t>
            </a:r>
          </a:p>
        </p:txBody>
      </p:sp>
      <p:pic>
        <p:nvPicPr>
          <p:cNvPr id="9" name="Grafik 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93888" y="1857400"/>
            <a:ext cx="1264923" cy="1261875"/>
          </a:xfrm>
          <a:prstGeom prst="rect">
            <a:avLst/>
          </a:prstGeom>
        </p:spPr>
      </p:pic>
      <p:sp>
        <p:nvSpPr>
          <p:cNvPr id="11" name="Abgerundetes Rechteck 10"/>
          <p:cNvSpPr/>
          <p:nvPr/>
        </p:nvSpPr>
        <p:spPr>
          <a:xfrm>
            <a:off x="7234202" y="2128249"/>
            <a:ext cx="3542400" cy="2343807"/>
          </a:xfrm>
          <a:prstGeom prst="roundRect">
            <a:avLst>
              <a:gd name="adj" fmla="val 5754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285750" indent="-285750">
              <a:spcBef>
                <a:spcPts val="600"/>
              </a:spcBef>
              <a:spcAft>
                <a:spcPts val="0"/>
              </a:spcAft>
              <a:buClr>
                <a:srgbClr val="007E8C"/>
              </a:buClr>
              <a:buFont typeface="Wingdings" panose="05000000000000000000" pitchFamily="2" charset="2"/>
              <a:buChar char="n"/>
            </a:pPr>
            <a:r>
              <a:rPr lang="de-DE" sz="1600" dirty="0" smtClean="0">
                <a:solidFill>
                  <a:schemeClr val="tx1"/>
                </a:solidFill>
              </a:rPr>
              <a:t>Einhaltung der </a:t>
            </a:r>
            <a:r>
              <a:rPr lang="de-DE" sz="1600" dirty="0">
                <a:solidFill>
                  <a:schemeClr val="tx1"/>
                </a:solidFill>
              </a:rPr>
              <a:t>R</a:t>
            </a:r>
            <a:r>
              <a:rPr lang="de-DE" sz="1600" dirty="0" smtClean="0">
                <a:solidFill>
                  <a:schemeClr val="tx1"/>
                </a:solidFill>
              </a:rPr>
              <a:t>echte Betroffener</a:t>
            </a:r>
          </a:p>
        </p:txBody>
      </p:sp>
      <p:pic>
        <p:nvPicPr>
          <p:cNvPr id="12" name="Grafik 1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95899" y="1857400"/>
            <a:ext cx="1264923" cy="1261875"/>
          </a:xfrm>
          <a:prstGeom prst="rect">
            <a:avLst/>
          </a:prstGeom>
        </p:spPr>
      </p:pic>
      <p:sp>
        <p:nvSpPr>
          <p:cNvPr id="5" name="Foliennummernplatzhalter 4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25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9354180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Hilfreiche Links zur DS-GVO</a:t>
            </a:r>
            <a:endParaRPr lang="de-DE" dirty="0"/>
          </a:p>
        </p:txBody>
      </p:sp>
      <p:sp>
        <p:nvSpPr>
          <p:cNvPr id="4" name="Textplatzhalter 3"/>
          <p:cNvSpPr>
            <a:spLocks noGrp="1"/>
          </p:cNvSpPr>
          <p:nvPr>
            <p:ph idx="1"/>
          </p:nvPr>
        </p:nvSpPr>
        <p:spPr>
          <a:xfrm>
            <a:off x="165101" y="2144713"/>
            <a:ext cx="12514262" cy="4814887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b="1" dirty="0"/>
              <a:t>a</a:t>
            </a:r>
            <a:r>
              <a:rPr lang="de-DE" sz="2000" b="1" dirty="0" smtClean="0"/>
              <a:t>llgemeine </a:t>
            </a:r>
            <a:r>
              <a:rPr lang="de-DE" sz="2000" b="1" dirty="0"/>
              <a:t>externe </a:t>
            </a:r>
            <a:r>
              <a:rPr lang="de-DE" sz="2000" b="1" dirty="0" smtClean="0"/>
              <a:t>Infos und FAQs </a:t>
            </a:r>
            <a:r>
              <a:rPr lang="de-DE" sz="2000" b="1" dirty="0"/>
              <a:t>auf datev.de: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>
                <a:hlinkClick r:id="rId2"/>
              </a:rPr>
              <a:t>www.datev.de/dsgvo</a:t>
            </a:r>
            <a:endParaRPr lang="de-DE" sz="2000" dirty="0" smtClean="0"/>
          </a:p>
          <a:p>
            <a:pPr marL="0" indent="0">
              <a:spcBef>
                <a:spcPts val="600"/>
              </a:spcBef>
              <a:buNone/>
            </a:pPr>
            <a:endParaRPr lang="de-DE" sz="2000" b="1" dirty="0"/>
          </a:p>
          <a:p>
            <a:pPr>
              <a:spcBef>
                <a:spcPts val="600"/>
              </a:spcBef>
            </a:pPr>
            <a:r>
              <a:rPr lang="de-DE" sz="2000" b="1" dirty="0" smtClean="0"/>
              <a:t>Übersicht aller </a:t>
            </a:r>
            <a:r>
              <a:rPr lang="de-DE" sz="2000" b="1" dirty="0"/>
              <a:t>Leistungsbeschreibungen: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>
                <a:hlinkClick r:id="rId3"/>
              </a:rPr>
              <a:t>www.datev.de/leistungsbeschreibung</a:t>
            </a:r>
            <a:r>
              <a:rPr lang="de-DE" sz="2000" dirty="0" smtClean="0"/>
              <a:t> </a:t>
            </a:r>
          </a:p>
          <a:p>
            <a:pPr marL="334962" lvl="1" indent="0">
              <a:spcBef>
                <a:spcPts val="600"/>
              </a:spcBef>
              <a:buNone/>
            </a:pPr>
            <a:endParaRPr lang="de-DE" sz="2000" dirty="0"/>
          </a:p>
          <a:p>
            <a:pPr>
              <a:spcBef>
                <a:spcPts val="600"/>
              </a:spcBef>
            </a:pPr>
            <a:endParaRPr lang="de-DE" sz="2000" b="1" dirty="0" smtClean="0"/>
          </a:p>
          <a:p>
            <a:pPr lvl="1">
              <a:spcBef>
                <a:spcPts val="600"/>
              </a:spcBef>
            </a:pPr>
            <a:endParaRPr lang="de-DE" sz="2000" dirty="0" smtClean="0"/>
          </a:p>
          <a:p>
            <a:pPr lvl="1">
              <a:spcBef>
                <a:spcPts val="600"/>
              </a:spcBef>
            </a:pPr>
            <a:endParaRPr lang="de-DE" sz="2000" dirty="0"/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D471591C-E430-45E7-A587-2CEC0AF88DA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BC8581-DB32-4595-866D-6376C9B21D06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26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2531119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Hilfreiche Links zur DS-GVO</a:t>
            </a:r>
            <a:endParaRPr lang="de-DE" dirty="0"/>
          </a:p>
        </p:txBody>
      </p:sp>
      <p:sp>
        <p:nvSpPr>
          <p:cNvPr id="4" name="Textplatzhalter 3"/>
          <p:cNvSpPr>
            <a:spLocks noGrp="1"/>
          </p:cNvSpPr>
          <p:nvPr>
            <p:ph idx="1"/>
          </p:nvPr>
        </p:nvSpPr>
        <p:spPr>
          <a:xfrm>
            <a:off x="165101" y="2144713"/>
            <a:ext cx="12514262" cy="4814887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de-DE" sz="2000" b="1" dirty="0" smtClean="0"/>
              <a:t>Info-Datenbank-Dokumente:</a:t>
            </a:r>
          </a:p>
          <a:p>
            <a:pPr lvl="1">
              <a:spcBef>
                <a:spcPts val="600"/>
              </a:spcBef>
            </a:pPr>
            <a:r>
              <a:rPr lang="de-DE" sz="2000" dirty="0" smtClean="0"/>
              <a:t>Dok.-Nr. </a:t>
            </a:r>
            <a:r>
              <a:rPr lang="de-DE" sz="2000" dirty="0" smtClean="0">
                <a:hlinkClick r:id="rId2"/>
              </a:rPr>
              <a:t>1000562</a:t>
            </a:r>
            <a:r>
              <a:rPr lang="de-DE" sz="2000" dirty="0" smtClean="0"/>
              <a:t> – Allgemeine </a:t>
            </a:r>
            <a:r>
              <a:rPr lang="de-DE" sz="2000" dirty="0"/>
              <a:t>Beschreibung der technischen und organisatorischen Maßnahmen gemäß Art. 32 (1) </a:t>
            </a:r>
            <a:r>
              <a:rPr lang="de-DE" sz="2000" dirty="0" smtClean="0"/>
              <a:t>DS-GVO </a:t>
            </a:r>
            <a:r>
              <a:rPr lang="de-DE" sz="2000" dirty="0"/>
              <a:t>für </a:t>
            </a:r>
            <a:r>
              <a:rPr lang="de-DE" sz="2000" dirty="0" err="1"/>
              <a:t>Auftragsverarbeiter</a:t>
            </a:r>
            <a:r>
              <a:rPr lang="de-DE" sz="2000" dirty="0"/>
              <a:t> (Art. 30 (2) </a:t>
            </a:r>
            <a:r>
              <a:rPr lang="de-DE" sz="2000" dirty="0" err="1"/>
              <a:t>lit</a:t>
            </a:r>
            <a:r>
              <a:rPr lang="de-DE" sz="2000" dirty="0"/>
              <a:t>. d</a:t>
            </a:r>
            <a:r>
              <a:rPr lang="de-DE" sz="2000" dirty="0" smtClean="0"/>
              <a:t>)</a:t>
            </a:r>
            <a:br>
              <a:rPr lang="de-DE" sz="2000" dirty="0" smtClean="0"/>
            </a:br>
            <a:endParaRPr lang="de-DE" sz="2000" dirty="0"/>
          </a:p>
          <a:p>
            <a:pPr lvl="1">
              <a:spcBef>
                <a:spcPts val="600"/>
              </a:spcBef>
            </a:pPr>
            <a:r>
              <a:rPr lang="de-DE" sz="2000" dirty="0" smtClean="0"/>
              <a:t>Dok.-Nr. </a:t>
            </a:r>
            <a:r>
              <a:rPr lang="de-DE" sz="2000" dirty="0" smtClean="0">
                <a:hlinkClick r:id="rId3"/>
              </a:rPr>
              <a:t>1000192</a:t>
            </a:r>
            <a:r>
              <a:rPr lang="de-DE" sz="2000" dirty="0"/>
              <a:t> </a:t>
            </a:r>
            <a:r>
              <a:rPr lang="de-DE" sz="2000" dirty="0" smtClean="0"/>
              <a:t>– </a:t>
            </a:r>
            <a:r>
              <a:rPr lang="de-DE" sz="2000" dirty="0"/>
              <a:t>Übersicht der eingesetzten weiteren </a:t>
            </a:r>
            <a:r>
              <a:rPr lang="de-DE" sz="2000" dirty="0" err="1"/>
              <a:t>Auftragsverarbeiter</a:t>
            </a:r>
            <a:r>
              <a:rPr lang="de-DE" sz="2000" dirty="0"/>
              <a:t> und Übermittlung personenbezogener Daten an ein </a:t>
            </a:r>
            <a:r>
              <a:rPr lang="de-DE" sz="2000" dirty="0" smtClean="0"/>
              <a:t>Drittland</a:t>
            </a:r>
            <a:br>
              <a:rPr lang="de-DE" sz="2000" dirty="0" smtClean="0"/>
            </a:br>
            <a:endParaRPr lang="de-DE" sz="2000" dirty="0"/>
          </a:p>
          <a:p>
            <a:pPr lvl="1">
              <a:spcBef>
                <a:spcPts val="600"/>
              </a:spcBef>
            </a:pPr>
            <a:r>
              <a:rPr lang="de-DE" sz="2000" dirty="0" err="1"/>
              <a:t>Dok</a:t>
            </a:r>
            <a:r>
              <a:rPr lang="de-DE" sz="2000" dirty="0"/>
              <a:t>.-Nr. </a:t>
            </a:r>
            <a:r>
              <a:rPr lang="de-DE" sz="2000" dirty="0">
                <a:hlinkClick r:id="rId4"/>
              </a:rPr>
              <a:t>1000548</a:t>
            </a:r>
            <a:r>
              <a:rPr lang="de-DE" sz="2000" dirty="0"/>
              <a:t> – Vereinbarung zur Auftragsverarbeitung ohne Anonymisierungsvereinbarung</a:t>
            </a:r>
            <a:endParaRPr lang="de-DE" sz="2000" dirty="0" smtClean="0"/>
          </a:p>
          <a:p>
            <a:pPr lvl="1">
              <a:spcBef>
                <a:spcPts val="600"/>
              </a:spcBef>
            </a:pPr>
            <a:endParaRPr lang="de-DE" sz="2000" dirty="0"/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D471591C-E430-45E7-A587-2CEC0AF88DA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B52D5-FFED-4223-B8E0-634F8395997F}" type="datetime1">
              <a:rPr lang="de-DE" smtClean="0"/>
              <a:t>01.02.2018</a:t>
            </a:fld>
            <a:endParaRPr lang="de-DE" dirty="0"/>
          </a:p>
        </p:txBody>
      </p:sp>
      <p:sp>
        <p:nvSpPr>
          <p:cNvPr id="3" name="Foliennummernplatzhalter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9A0D2767-3929-48AE-9653-28E49A199EDF}" type="slidenum">
              <a:rPr lang="de-DE" smtClean="0"/>
              <a:pPr/>
              <a:t>27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2555872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Foliensatz_Einstiegsseite_grüne_ Block">
  <a:themeElements>
    <a:clrScheme name="Foliensatz_Einstiegsseite_grüne_ Block 1">
      <a:dk1>
        <a:srgbClr val="000000"/>
      </a:dk1>
      <a:lt1>
        <a:srgbClr val="FFFFFF"/>
      </a:lt1>
      <a:dk2>
        <a:srgbClr val="000000"/>
      </a:dk2>
      <a:lt2>
        <a:srgbClr val="DDDDDD"/>
      </a:lt2>
      <a:accent1>
        <a:srgbClr val="969696"/>
      </a:accent1>
      <a:accent2>
        <a:srgbClr val="ADD6DB"/>
      </a:accent2>
      <a:accent3>
        <a:srgbClr val="FFFFFF"/>
      </a:accent3>
      <a:accent4>
        <a:srgbClr val="000000"/>
      </a:accent4>
      <a:accent5>
        <a:srgbClr val="C9C9C9"/>
      </a:accent5>
      <a:accent6>
        <a:srgbClr val="9CC2C6"/>
      </a:accent6>
      <a:hlink>
        <a:srgbClr val="6BB5BF"/>
      </a:hlink>
      <a:folHlink>
        <a:srgbClr val="007E8C"/>
      </a:folHlink>
    </a:clrScheme>
    <a:fontScheme name="Foliensatz_Einstiegsseite_grüne_ Block">
      <a:majorFont>
        <a:latin typeface="Verdana"/>
        <a:ea typeface=""/>
        <a:cs typeface=""/>
      </a:majorFont>
      <a:minorFont>
        <a:latin typeface="Verdana"/>
        <a:ea typeface=""/>
        <a:cs typeface="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>
          <a:noFill/>
        </a:ln>
        <a:effectLst/>
        <a:extLst>
          <a:ext uri="{909E8E84-426E-40DD-AFC4-6F175D3DCCD1}">
            <a14:hiddenFill xmlns:a14="http://schemas.microsoft.com/office/drawing/2010/main">
              <a:solidFill>
                <a:schemeClr val="hlink"/>
              </a:solidFill>
            </a14:hiddenFill>
          </a:ext>
          <a:ext uri="{91240B29-F687-4F45-9708-019B960494DF}">
            <a14:hiddenLine xmlns:a14="http://schemas.microsoft.com/office/drawing/2010/main"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14:hiddenLine>
          </a:ex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none" lIns="90000" tIns="46800" rIns="90000" bIns="46800" numCol="1" anchor="t" anchorCtr="0" compatLnSpc="1">
        <a:prstTxWarp prst="textNoShape">
          <a:avLst/>
        </a:prstTxWarp>
        <a:spAutoFit/>
      </a:bodyPr>
      <a:lstStyle>
        <a:defPPr marL="0" marR="0" indent="0" algn="l" defTabSz="1177925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de-DE" sz="23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erdan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>
          <a:noFill/>
        </a:ln>
        <a:effectLst/>
        <a:extLst>
          <a:ext uri="{909E8E84-426E-40DD-AFC4-6F175D3DCCD1}">
            <a14:hiddenFill xmlns:a14="http://schemas.microsoft.com/office/drawing/2010/main">
              <a:solidFill>
                <a:schemeClr val="hlink"/>
              </a:solidFill>
            </a14:hiddenFill>
          </a:ext>
          <a:ext uri="{91240B29-F687-4F45-9708-019B960494DF}">
            <a14:hiddenLine xmlns:a14="http://schemas.microsoft.com/office/drawing/2010/main"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14:hiddenLine>
          </a:ex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none" lIns="90000" tIns="46800" rIns="90000" bIns="46800" numCol="1" anchor="t" anchorCtr="0" compatLnSpc="1">
        <a:prstTxWarp prst="textNoShape">
          <a:avLst/>
        </a:prstTxWarp>
        <a:spAutoFit/>
      </a:bodyPr>
      <a:lstStyle>
        <a:defPPr marL="0" marR="0" indent="0" algn="l" defTabSz="1177925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de-DE" sz="23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erdana" pitchFamily="34" charset="0"/>
          </a:defRPr>
        </a:defPPr>
      </a:lstStyle>
    </a:lnDef>
  </a:objectDefaults>
  <a:extraClrSchemeLst>
    <a:extraClrScheme>
      <a:clrScheme name="Foliensatz_Einstiegsseite_grüne_ Block 1">
        <a:dk1>
          <a:srgbClr val="000000"/>
        </a:dk1>
        <a:lt1>
          <a:srgbClr val="FFFFFF"/>
        </a:lt1>
        <a:dk2>
          <a:srgbClr val="000000"/>
        </a:dk2>
        <a:lt2>
          <a:srgbClr val="DDDDDD"/>
        </a:lt2>
        <a:accent1>
          <a:srgbClr val="969696"/>
        </a:accent1>
        <a:accent2>
          <a:srgbClr val="ADD6DB"/>
        </a:accent2>
        <a:accent3>
          <a:srgbClr val="FFFFFF"/>
        </a:accent3>
        <a:accent4>
          <a:srgbClr val="000000"/>
        </a:accent4>
        <a:accent5>
          <a:srgbClr val="C9C9C9"/>
        </a:accent5>
        <a:accent6>
          <a:srgbClr val="9CC2C6"/>
        </a:accent6>
        <a:hlink>
          <a:srgbClr val="6BB5BF"/>
        </a:hlink>
        <a:folHlink>
          <a:srgbClr val="007E8C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Larissa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Larissa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Foliensatz_Einstiegsseite_grüne_ Block</Template>
  <TotalTime>0</TotalTime>
  <Words>2264</Words>
  <Application>Microsoft Office PowerPoint</Application>
  <PresentationFormat>Benutzerdefiniert</PresentationFormat>
  <Paragraphs>541</Paragraphs>
  <Slides>27</Slides>
  <Notes>12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6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27</vt:i4>
      </vt:variant>
    </vt:vector>
  </HeadingPairs>
  <TitlesOfParts>
    <vt:vector size="34" baseType="lpstr">
      <vt:lpstr>Arial</vt:lpstr>
      <vt:lpstr>Nirmala UI</vt:lpstr>
      <vt:lpstr>Segoe UI</vt:lpstr>
      <vt:lpstr>Verdana</vt:lpstr>
      <vt:lpstr>Wide Latin</vt:lpstr>
      <vt:lpstr>Wingdings</vt:lpstr>
      <vt:lpstr>Foliensatz_Einstiegsseite_grüne_ Block</vt:lpstr>
      <vt:lpstr>EU-Datenschutz-Grundverordnung</vt:lpstr>
      <vt:lpstr>Was ist eigentlich …</vt:lpstr>
      <vt:lpstr>Die EU-Datenschutz-Grundverordnung kurz erklärt</vt:lpstr>
      <vt:lpstr>Die wesentlichen Umsetzungserfordernisse der  EU-Datenschutz-Grundverordnung</vt:lpstr>
      <vt:lpstr>Vorgehen zur Umsetzung des neuen Datenschutzrechts</vt:lpstr>
      <vt:lpstr>1. Benennung eines fachkundigen   Datenschutzbeauftragten</vt:lpstr>
      <vt:lpstr>1. Benennung eines fachkundigen Datenschutzbeauftragten</vt:lpstr>
      <vt:lpstr>2. Bestandsaufnahme durchführen</vt:lpstr>
      <vt:lpstr>3. Verzeichnis der Verarbeitungstätigkeiten erstellen</vt:lpstr>
      <vt:lpstr>3. Verzeichnis der Verarbeitungstätigkeiten erstellen</vt:lpstr>
      <vt:lpstr>3. Verzeichnis der Verarbeitungstätigkeiten erstellen</vt:lpstr>
      <vt:lpstr>4. Festlegung des Dokumentationsumfangs zur  Erfüllung der Rechenschaftspflichten</vt:lpstr>
      <vt:lpstr>5. Rechtsgrundlagen der Verarbeitung prüfen</vt:lpstr>
      <vt:lpstr>6. Datenschutz-Management-System aufbauen</vt:lpstr>
      <vt:lpstr>6. Datenschutz-Management-System aufbauen</vt:lpstr>
      <vt:lpstr>7. Umsetzung der Informationspflichten</vt:lpstr>
      <vt:lpstr>8. Auftragsverarbeitung prüfen</vt:lpstr>
      <vt:lpstr>9. Überprüfung der technisch-organisatorischen Maßnahmen und PDCA-Zyklus etablieren</vt:lpstr>
      <vt:lpstr>9. Überprüfung der technisch-organisatorischen Maßnahmen und PDCA-Zyklus etablieren</vt:lpstr>
      <vt:lpstr>9. Überprüfung der technisch-organisatorischen Maßnahmen und PDCA-Zyklus etablieren</vt:lpstr>
      <vt:lpstr>9. Überprüfung der technisch-organisatorischen Maßnahmen und PDCA-Zyklus etablieren</vt:lpstr>
      <vt:lpstr>PowerPoint-Präsentation</vt:lpstr>
      <vt:lpstr>10. Mitarbeiter nach dem neuen Recht und seiner Umsetzung schulen</vt:lpstr>
      <vt:lpstr>Konsequenzen aus der Nichtbefolgung der  EU-Datenschutz-Grundverordnung</vt:lpstr>
      <vt:lpstr>Fazit</vt:lpstr>
      <vt:lpstr>Hilfreiche Links zur DS-GVO</vt:lpstr>
      <vt:lpstr>Hilfreiche Links zur DS-GVO</vt:lpstr>
    </vt:vector>
  </TitlesOfParts>
  <Manager>DATEV eG</Manager>
  <Company>DATEV eG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Folie 1</dc:title>
  <dc:creator>T03358A</dc:creator>
  <cp:lastModifiedBy>Westermeier, Stefanie</cp:lastModifiedBy>
  <cp:revision>130</cp:revision>
  <cp:lastPrinted>2015-12-08T13:27:30Z</cp:lastPrinted>
  <dcterms:created xsi:type="dcterms:W3CDTF">2009-11-20T12:34:31Z</dcterms:created>
  <dcterms:modified xsi:type="dcterms:W3CDTF">2018-02-01T13:52:37Z</dcterms:modified>
</cp:coreProperties>
</file>